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16" r:id="rId4"/>
    <p:sldMasterId id="2147484035" r:id="rId5"/>
  </p:sldMasterIdLst>
  <p:notesMasterIdLst>
    <p:notesMasterId r:id="rId47"/>
  </p:notesMasterIdLst>
  <p:handoutMasterIdLst>
    <p:handoutMasterId r:id="rId48"/>
  </p:handoutMasterIdLst>
  <p:sldIdLst>
    <p:sldId id="278" r:id="rId6"/>
    <p:sldId id="301" r:id="rId7"/>
    <p:sldId id="323" r:id="rId8"/>
    <p:sldId id="302" r:id="rId9"/>
    <p:sldId id="320" r:id="rId10"/>
    <p:sldId id="321" r:id="rId11"/>
    <p:sldId id="322" r:id="rId12"/>
    <p:sldId id="319" r:id="rId13"/>
    <p:sldId id="311" r:id="rId14"/>
    <p:sldId id="312" r:id="rId15"/>
    <p:sldId id="343" r:id="rId16"/>
    <p:sldId id="303" r:id="rId17"/>
    <p:sldId id="313" r:id="rId18"/>
    <p:sldId id="314" r:id="rId19"/>
    <p:sldId id="304" r:id="rId20"/>
    <p:sldId id="315" r:id="rId21"/>
    <p:sldId id="342" r:id="rId22"/>
    <p:sldId id="305" r:id="rId23"/>
    <p:sldId id="316" r:id="rId24"/>
    <p:sldId id="344" r:id="rId25"/>
    <p:sldId id="324" r:id="rId26"/>
    <p:sldId id="332" r:id="rId27"/>
    <p:sldId id="334" r:id="rId28"/>
    <p:sldId id="345" r:id="rId29"/>
    <p:sldId id="347" r:id="rId30"/>
    <p:sldId id="346" r:id="rId31"/>
    <p:sldId id="336" r:id="rId32"/>
    <p:sldId id="337" r:id="rId33"/>
    <p:sldId id="335" r:id="rId34"/>
    <p:sldId id="325" r:id="rId35"/>
    <p:sldId id="328" r:id="rId36"/>
    <p:sldId id="327" r:id="rId37"/>
    <p:sldId id="338" r:id="rId38"/>
    <p:sldId id="326" r:id="rId39"/>
    <p:sldId id="339" r:id="rId40"/>
    <p:sldId id="329" r:id="rId41"/>
    <p:sldId id="330" r:id="rId42"/>
    <p:sldId id="331" r:id="rId43"/>
    <p:sldId id="340" r:id="rId44"/>
    <p:sldId id="341" r:id="rId45"/>
    <p:sldId id="285" r:id="rId46"/>
  </p:sldIdLst>
  <p:sldSz cx="12188825" cy="6858000"/>
  <p:notesSz cx="7315200" cy="96012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132286C3-F557-4B86-B448-779951DEC83F}">
          <p14:sldIdLst>
            <p14:sldId id="278"/>
            <p14:sldId id="301"/>
            <p14:sldId id="323"/>
            <p14:sldId id="302"/>
            <p14:sldId id="320"/>
            <p14:sldId id="321"/>
            <p14:sldId id="322"/>
            <p14:sldId id="319"/>
            <p14:sldId id="311"/>
            <p14:sldId id="312"/>
            <p14:sldId id="343"/>
            <p14:sldId id="303"/>
            <p14:sldId id="313"/>
            <p14:sldId id="314"/>
            <p14:sldId id="304"/>
            <p14:sldId id="315"/>
            <p14:sldId id="342"/>
            <p14:sldId id="305"/>
            <p14:sldId id="316"/>
            <p14:sldId id="344"/>
            <p14:sldId id="324"/>
            <p14:sldId id="332"/>
            <p14:sldId id="334"/>
            <p14:sldId id="345"/>
            <p14:sldId id="347"/>
            <p14:sldId id="346"/>
            <p14:sldId id="336"/>
            <p14:sldId id="337"/>
            <p14:sldId id="335"/>
            <p14:sldId id="325"/>
            <p14:sldId id="328"/>
            <p14:sldId id="327"/>
            <p14:sldId id="338"/>
            <p14:sldId id="326"/>
            <p14:sldId id="339"/>
            <p14:sldId id="329"/>
            <p14:sldId id="330"/>
            <p14:sldId id="331"/>
            <p14:sldId id="340"/>
            <p14:sldId id="341"/>
            <p14:sldId id="285"/>
          </p14:sldIdLst>
        </p14:section>
      </p14:sectionLst>
    </p:ext>
    <p:ext uri="{EFAFB233-063F-42B5-8137-9DF3F51BA10A}">
      <p15:sldGuideLst xmlns:p15="http://schemas.microsoft.com/office/powerpoint/2012/main">
        <p15:guide id="1" orient="horz" pos="4012">
          <p15:clr>
            <a:srgbClr val="A4A3A4"/>
          </p15:clr>
        </p15:guide>
        <p15:guide id="2" orient="horz" pos="751">
          <p15:clr>
            <a:srgbClr val="A4A3A4"/>
          </p15:clr>
        </p15:guide>
        <p15:guide id="3" orient="horz" pos="623">
          <p15:clr>
            <a:srgbClr val="A4A3A4"/>
          </p15:clr>
        </p15:guide>
        <p15:guide id="4" orient="horz" pos="947">
          <p15:clr>
            <a:srgbClr val="A4A3A4"/>
          </p15:clr>
        </p15:guide>
        <p15:guide id="5" orient="horz" pos="3898">
          <p15:clr>
            <a:srgbClr val="A4A3A4"/>
          </p15:clr>
        </p15:guide>
        <p15:guide id="6" orient="horz" pos="1154">
          <p15:clr>
            <a:srgbClr val="A4A3A4"/>
          </p15:clr>
        </p15:guide>
        <p15:guide id="7" pos="7274">
          <p15:clr>
            <a:srgbClr val="A4A3A4"/>
          </p15:clr>
        </p15:guide>
        <p15:guide id="8" pos="406">
          <p15:clr>
            <a:srgbClr val="A4A3A4"/>
          </p15:clr>
        </p15:guide>
        <p15:guide id="9" pos="3928">
          <p15:clr>
            <a:srgbClr val="A4A3A4"/>
          </p15:clr>
        </p15:guide>
        <p15:guide id="10" pos="3750">
          <p15:clr>
            <a:srgbClr val="A4A3A4"/>
          </p15:clr>
        </p15:guide>
        <p15:guide id="11" pos="5104">
          <p15:clr>
            <a:srgbClr val="A4A3A4"/>
          </p15:clr>
        </p15:guide>
        <p15:guide id="12" pos="4932">
          <p15:clr>
            <a:srgbClr val="A4A3A4"/>
          </p15:clr>
        </p15:guide>
        <p15:guide id="13" pos="2746">
          <p15:clr>
            <a:srgbClr val="A4A3A4"/>
          </p15:clr>
        </p15:guide>
        <p15:guide id="14" pos="2573">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8F8"/>
    <a:srgbClr val="FF0000"/>
    <a:srgbClr val="FF00FF"/>
    <a:srgbClr val="780000"/>
    <a:srgbClr val="9C76A6"/>
    <a:srgbClr val="808080"/>
    <a:srgbClr val="FFCC00"/>
    <a:srgbClr val="B2B2B2"/>
    <a:srgbClr val="DDDDDD"/>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213" autoAdjust="0"/>
    <p:restoredTop sz="90857" autoAdjust="0"/>
  </p:normalViewPr>
  <p:slideViewPr>
    <p:cSldViewPr snapToGrid="0">
      <p:cViewPr varScale="1">
        <p:scale>
          <a:sx n="118" d="100"/>
          <a:sy n="118" d="100"/>
        </p:scale>
        <p:origin x="840" y="200"/>
      </p:cViewPr>
      <p:guideLst>
        <p:guide orient="horz" pos="4012"/>
        <p:guide orient="horz" pos="751"/>
        <p:guide orient="horz" pos="623"/>
        <p:guide orient="horz" pos="947"/>
        <p:guide orient="horz" pos="3898"/>
        <p:guide orient="horz" pos="1154"/>
        <p:guide pos="7274"/>
        <p:guide pos="406"/>
        <p:guide pos="3928"/>
        <p:guide pos="3750"/>
        <p:guide pos="5104"/>
        <p:guide pos="4932"/>
        <p:guide pos="2746"/>
        <p:guide pos="2573"/>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p:cViewPr varScale="1">
        <p:scale>
          <a:sx n="70" d="100"/>
          <a:sy n="70" d="100"/>
        </p:scale>
        <p:origin x="-3144" y="-10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slide" Target="slides/slide41.xml"/><Relationship Id="rId47" Type="http://schemas.openxmlformats.org/officeDocument/2006/relationships/notesMaster" Target="notesMasters/notesMaster1.xml"/><Relationship Id="rId48" Type="http://schemas.openxmlformats.org/officeDocument/2006/relationships/handoutMaster" Target="handoutMasters/handoutMaster1.xml"/><Relationship Id="rId49" Type="http://schemas.openxmlformats.org/officeDocument/2006/relationships/presProps" Target="presProps.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Relationship Id="rId29" Type="http://schemas.openxmlformats.org/officeDocument/2006/relationships/slide" Target="slides/slide24.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Master" Target="slideMasters/slideMaster2.xml"/><Relationship Id="rId30" Type="http://schemas.openxmlformats.org/officeDocument/2006/relationships/slide" Target="slides/slide25.xml"/><Relationship Id="rId31" Type="http://schemas.openxmlformats.org/officeDocument/2006/relationships/slide" Target="slides/slide26.xml"/><Relationship Id="rId32" Type="http://schemas.openxmlformats.org/officeDocument/2006/relationships/slide" Target="slides/slide27.xml"/><Relationship Id="rId9" Type="http://schemas.openxmlformats.org/officeDocument/2006/relationships/slide" Target="slides/slide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3" Type="http://schemas.openxmlformats.org/officeDocument/2006/relationships/slide" Target="slides/slide28.xml"/><Relationship Id="rId34" Type="http://schemas.openxmlformats.org/officeDocument/2006/relationships/slide" Target="slides/slide29.xml"/><Relationship Id="rId35" Type="http://schemas.openxmlformats.org/officeDocument/2006/relationships/slide" Target="slides/slide30.xml"/><Relationship Id="rId36" Type="http://schemas.openxmlformats.org/officeDocument/2006/relationships/slide" Target="slides/slide31.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37" Type="http://schemas.openxmlformats.org/officeDocument/2006/relationships/slide" Target="slides/slide32.xml"/><Relationship Id="rId38" Type="http://schemas.openxmlformats.org/officeDocument/2006/relationships/slide" Target="slides/slide33.xml"/><Relationship Id="rId39" Type="http://schemas.openxmlformats.org/officeDocument/2006/relationships/slide" Target="slides/slide34.xml"/><Relationship Id="rId40" Type="http://schemas.openxmlformats.org/officeDocument/2006/relationships/slide" Target="slides/slide35.xml"/><Relationship Id="rId41" Type="http://schemas.openxmlformats.org/officeDocument/2006/relationships/slide" Target="slides/slide36.xml"/><Relationship Id="rId42" Type="http://schemas.openxmlformats.org/officeDocument/2006/relationships/slide" Target="slides/slide37.xml"/><Relationship Id="rId43" Type="http://schemas.openxmlformats.org/officeDocument/2006/relationships/slide" Target="slides/slide38.xml"/><Relationship Id="rId44" Type="http://schemas.openxmlformats.org/officeDocument/2006/relationships/slide" Target="slides/slide39.xml"/><Relationship Id="rId45"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1970"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211971" name="Rectangle 3"/>
          <p:cNvSpPr>
            <a:spLocks noGrp="1" noChangeArrowheads="1"/>
          </p:cNvSpPr>
          <p:nvPr>
            <p:ph type="dt" sz="quarter"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cs typeface="+mn-cs"/>
              </a:defRPr>
            </a:lvl1pPr>
          </a:lstStyle>
          <a:p>
            <a:pPr>
              <a:defRPr/>
            </a:pPr>
            <a:endParaRPr lang="en-US"/>
          </a:p>
        </p:txBody>
      </p:sp>
      <p:sp>
        <p:nvSpPr>
          <p:cNvPr id="211972" name="Rectangle 4"/>
          <p:cNvSpPr>
            <a:spLocks noGrp="1" noChangeArrowheads="1"/>
          </p:cNvSpPr>
          <p:nvPr>
            <p:ph type="ftr" sz="quarter" idx="2"/>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211973" name="Rectangle 5"/>
          <p:cNvSpPr>
            <a:spLocks noGrp="1" noChangeArrowheads="1"/>
          </p:cNvSpPr>
          <p:nvPr>
            <p:ph type="sldNum" sz="quarter" idx="3"/>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cs typeface="+mn-cs"/>
              </a:defRPr>
            </a:lvl1pPr>
          </a:lstStyle>
          <a:p>
            <a:pPr>
              <a:defRPr/>
            </a:pPr>
            <a:fld id="{ED6BAEBB-3AF2-45F2-A7C2-C1BD8D7D9342}" type="slidenum">
              <a:rPr lang="en-US"/>
              <a:pPr>
                <a:defRPr/>
              </a:pPr>
              <a:t>‹#›</a:t>
            </a:fld>
            <a:endParaRPr lang="en-US"/>
          </a:p>
        </p:txBody>
      </p:sp>
    </p:spTree>
    <p:extLst>
      <p:ext uri="{BB962C8B-B14F-4D97-AF65-F5344CB8AC3E}">
        <p14:creationId xmlns:p14="http://schemas.microsoft.com/office/powerpoint/2010/main" val="9511612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8195"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atin typeface="Arial" pitchFamily="34" charset="0"/>
                <a:cs typeface="+mn-cs"/>
              </a:defRPr>
            </a:lvl1pPr>
          </a:lstStyle>
          <a:p>
            <a:pPr>
              <a:defRPr/>
            </a:pPr>
            <a:endParaRPr lang="en-US"/>
          </a:p>
        </p:txBody>
      </p:sp>
      <p:sp>
        <p:nvSpPr>
          <p:cNvPr id="36868" name="Rectangle 4"/>
          <p:cNvSpPr>
            <a:spLocks noGrp="1" noRot="1" noChangeAspect="1" noChangeArrowheads="1" noTextEdit="1"/>
          </p:cNvSpPr>
          <p:nvPr>
            <p:ph type="sldImg" idx="2"/>
          </p:nvPr>
        </p:nvSpPr>
        <p:spPr bwMode="auto">
          <a:xfrm>
            <a:off x="458788" y="720725"/>
            <a:ext cx="6397625" cy="3600450"/>
          </a:xfrm>
          <a:prstGeom prst="rect">
            <a:avLst/>
          </a:prstGeom>
          <a:noFill/>
          <a:ln w="9525">
            <a:solidFill>
              <a:srgbClr val="000000"/>
            </a:solidFill>
            <a:miter lim="800000"/>
            <a:headEnd/>
            <a:tailEnd/>
          </a:ln>
        </p:spPr>
      </p:sp>
      <p:sp>
        <p:nvSpPr>
          <p:cNvPr id="8197"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8198"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atin typeface="Arial" pitchFamily="34" charset="0"/>
                <a:cs typeface="+mn-cs"/>
              </a:defRPr>
            </a:lvl1pPr>
          </a:lstStyle>
          <a:p>
            <a:pPr>
              <a:defRPr/>
            </a:pPr>
            <a:endParaRPr lang="en-US"/>
          </a:p>
        </p:txBody>
      </p:sp>
      <p:sp>
        <p:nvSpPr>
          <p:cNvPr id="8199"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atin typeface="Arial" pitchFamily="34" charset="0"/>
                <a:cs typeface="+mn-cs"/>
              </a:defRPr>
            </a:lvl1pPr>
          </a:lstStyle>
          <a:p>
            <a:pPr>
              <a:defRPr/>
            </a:pPr>
            <a:fld id="{C56DC05F-D5FC-4D1D-98F9-BA91C52551DF}" type="slidenum">
              <a:rPr lang="en-US"/>
              <a:pPr>
                <a:defRPr/>
              </a:pPr>
              <a:t>‹#›</a:t>
            </a:fld>
            <a:endParaRPr lang="en-US"/>
          </a:p>
        </p:txBody>
      </p:sp>
    </p:spTree>
    <p:extLst>
      <p:ext uri="{BB962C8B-B14F-4D97-AF65-F5344CB8AC3E}">
        <p14:creationId xmlns:p14="http://schemas.microsoft.com/office/powerpoint/2010/main" val="40596547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jpe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jpe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pic>
        <p:nvPicPr>
          <p:cNvPr id="7" name="Picture 6" descr="logo.jpg"/>
          <p:cNvPicPr>
            <a:picLocks noChangeAspect="1"/>
          </p:cNvPicPr>
          <p:nvPr userDrawn="1"/>
        </p:nvPicPr>
        <p:blipFill>
          <a:blip r:embed="rId2" cstate="print"/>
          <a:stretch>
            <a:fillRect/>
          </a:stretch>
        </p:blipFill>
        <p:spPr>
          <a:xfrm>
            <a:off x="6086729" y="0"/>
            <a:ext cx="6102096" cy="5394960"/>
          </a:xfrm>
          <a:prstGeom prst="rect">
            <a:avLst/>
          </a:prstGeom>
        </p:spPr>
      </p:pic>
      <p:sp>
        <p:nvSpPr>
          <p:cNvPr id="10" name="Title 1"/>
          <p:cNvSpPr>
            <a:spLocks noGrp="1"/>
          </p:cNvSpPr>
          <p:nvPr>
            <p:ph type="title" hasCustomPrompt="1"/>
          </p:nvPr>
        </p:nvSpPr>
        <p:spPr bwMode="gray">
          <a:xfrm>
            <a:off x="609441" y="4040187"/>
            <a:ext cx="8633751" cy="1217613"/>
          </a:xfrm>
        </p:spPr>
        <p:txBody>
          <a:bodyPr anchor="b" anchorCtr="0">
            <a:normAutofit/>
          </a:bodyPr>
          <a:lstStyle>
            <a:lvl1pPr algn="l">
              <a:lnSpc>
                <a:spcPct val="95000"/>
              </a:lnSpc>
              <a:defRPr sz="3600" b="0" cap="none" baseline="0">
                <a:solidFill>
                  <a:schemeClr val="tx2"/>
                </a:solidFill>
              </a:defRPr>
            </a:lvl1pPr>
          </a:lstStyle>
          <a:p>
            <a:r>
              <a:rPr lang="en-US" dirty="0" smtClean="0"/>
              <a:t>Click To Edit Master Title Style Can Be On Two Lines</a:t>
            </a:r>
            <a:endParaRPr lang="en-US" dirty="0"/>
          </a:p>
        </p:txBody>
      </p:sp>
      <p:sp>
        <p:nvSpPr>
          <p:cNvPr id="11" name="Text Placeholder 2"/>
          <p:cNvSpPr>
            <a:spLocks noGrp="1"/>
          </p:cNvSpPr>
          <p:nvPr>
            <p:ph type="body" idx="1" hasCustomPrompt="1"/>
          </p:nvPr>
        </p:nvSpPr>
        <p:spPr bwMode="gray">
          <a:xfrm>
            <a:off x="609441" y="5314950"/>
            <a:ext cx="10360501" cy="552451"/>
          </a:xfrm>
          <a:prstGeom prst="rect">
            <a:avLst/>
          </a:prstGeo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Presenter’s Name and Title</a:t>
            </a:r>
          </a:p>
        </p:txBody>
      </p:sp>
      <p:sp>
        <p:nvSpPr>
          <p:cNvPr id="9" name="Date Placeholder 4"/>
          <p:cNvSpPr txBox="1">
            <a:spLocks/>
          </p:cNvSpPr>
          <p:nvPr userDrawn="1"/>
        </p:nvSpPr>
        <p:spPr bwMode="gray">
          <a:xfrm>
            <a:off x="609441" y="6356351"/>
            <a:ext cx="3555074"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600" dirty="0" smtClean="0">
                <a:solidFill>
                  <a:schemeClr val="bg1"/>
                </a:solidFill>
              </a:rPr>
              <a:t>©</a:t>
            </a:r>
            <a:r>
              <a:rPr lang="en-US" sz="900" dirty="0" smtClean="0">
                <a:solidFill>
                  <a:schemeClr val="bg1"/>
                </a:solidFill>
              </a:rPr>
              <a:t> Polycom, Inc. All rights reserved.</a:t>
            </a:r>
            <a:endParaRPr lang="en-US" sz="900" dirty="0">
              <a:solidFill>
                <a:schemeClr val="bg1"/>
              </a:solidFill>
            </a:endParaRPr>
          </a:p>
        </p:txBody>
      </p:sp>
      <p:pic>
        <p:nvPicPr>
          <p:cNvPr id="14" name="Picture 3" descr="\\mv-fs\Projects\Polycom\03_Assets\Logos\Horizontal\PNGs\Polycom_RGB_Logo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204468" y="6311379"/>
            <a:ext cx="1427270" cy="371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2294365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370128" y="1180073"/>
            <a:ext cx="7171461" cy="4999749"/>
          </a:xfrm>
          <a:prstGeom prst="rect">
            <a:avLst/>
          </a:prstGeom>
        </p:spPr>
        <p:txBody>
          <a:bodyPr lIns="0" tIns="0" rIns="0" bIns="0"/>
          <a:lstStyle>
            <a:lvl1pPr marL="342900" indent="-342900">
              <a:buClr>
                <a:schemeClr val="tx2"/>
              </a:buClr>
              <a:buFont typeface="Wingdings" pitchFamily="2" charset="2"/>
              <a:buChar char="§"/>
              <a:defRPr sz="2400">
                <a:solidFill>
                  <a:schemeClr val="tx1">
                    <a:lumMod val="65000"/>
                    <a:lumOff val="35000"/>
                  </a:schemeClr>
                </a:solidFill>
              </a:defRPr>
            </a:lvl1pPr>
            <a:lvl2pPr marL="571500" indent="-228600">
              <a:defRPr sz="2000">
                <a:solidFill>
                  <a:schemeClr val="tx1">
                    <a:lumMod val="65000"/>
                    <a:lumOff val="35000"/>
                  </a:schemeClr>
                </a:solidFill>
              </a:defRPr>
            </a:lvl2pPr>
            <a:lvl3pPr marL="800100" indent="-228600">
              <a:defRPr sz="1800">
                <a:solidFill>
                  <a:schemeClr val="tx1">
                    <a:lumMod val="65000"/>
                    <a:lumOff val="35000"/>
                  </a:schemeClr>
                </a:solidFill>
              </a:defRPr>
            </a:lvl3pPr>
            <a:lvl4pPr marL="1028700" indent="-228600">
              <a:defRPr sz="1600">
                <a:solidFill>
                  <a:schemeClr val="tx1">
                    <a:lumMod val="65000"/>
                    <a:lumOff val="35000"/>
                  </a:schemeClr>
                </a:solidFill>
              </a:defRPr>
            </a:lvl4pPr>
            <a:lvl5pPr marL="1257300" indent="-228600">
              <a:buClr>
                <a:schemeClr val="accent6"/>
              </a:buClr>
              <a:defRPr sz="1400">
                <a:solidFill>
                  <a:schemeClr val="tx1">
                    <a:lumMod val="65000"/>
                    <a:lumOff val="35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47236" y="2017122"/>
            <a:ext cx="3448572" cy="4162698"/>
          </a:xfrm>
          <a:prstGeom prst="rect">
            <a:avLst/>
          </a:prstGeom>
        </p:spPr>
        <p:txBody>
          <a:bodyPr lIns="0" tIns="0" rIns="0" bIns="0"/>
          <a:lstStyle>
            <a:lvl1pPr marL="0" indent="0">
              <a:buNone/>
              <a:defRPr sz="1400">
                <a:solidFill>
                  <a:schemeClr val="tx1">
                    <a:lumMod val="65000"/>
                    <a:lumOff val="3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21" name="Title 19"/>
          <p:cNvSpPr txBox="1">
            <a:spLocks/>
          </p:cNvSpPr>
          <p:nvPr userDrawn="1"/>
        </p:nvSpPr>
        <p:spPr bwMode="white">
          <a:xfrm>
            <a:off x="647236" y="1180070"/>
            <a:ext cx="3448572" cy="64873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chemeClr val="tx1">
                    <a:lumMod val="65000"/>
                    <a:lumOff val="35000"/>
                  </a:schemeClr>
                </a:solidFill>
                <a:effectLst/>
                <a:uLnTx/>
                <a:uFillTx/>
                <a:latin typeface="+mj-lt"/>
                <a:ea typeface="+mj-ea"/>
                <a:cs typeface="+mj-cs"/>
              </a:rPr>
              <a:t>Click to edit Master title style</a:t>
            </a:r>
            <a:endParaRPr kumimoji="0" lang="en-US" sz="2000" b="1" i="0" u="none" strike="noStrike" kern="0" cap="none" spc="0" normalizeH="0" baseline="0" noProof="0" dirty="0">
              <a:ln>
                <a:noFill/>
              </a:ln>
              <a:solidFill>
                <a:schemeClr val="tx1">
                  <a:lumMod val="65000"/>
                  <a:lumOff val="35000"/>
                </a:schemeClr>
              </a:solidFill>
              <a:effectLst/>
              <a:uLnTx/>
              <a:uFillTx/>
              <a:latin typeface="+mj-lt"/>
              <a:ea typeface="+mj-ea"/>
              <a:cs typeface="+mj-cs"/>
            </a:endParaRPr>
          </a:p>
        </p:txBody>
      </p:sp>
      <p:sp>
        <p:nvSpPr>
          <p:cNvPr id="8" name="Title 7"/>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2438822" y="1180088"/>
            <a:ext cx="7313295" cy="3903899"/>
          </a:xfrm>
          <a:prstGeom prst="rect">
            <a:avLst/>
          </a:prstGeom>
        </p:spPr>
        <p:txBody>
          <a:bodyPr/>
          <a:lstStyle>
            <a:lvl1pPr marL="0" indent="0">
              <a:buNone/>
              <a:defRPr sz="3200">
                <a:solidFill>
                  <a:schemeClr val="tx1">
                    <a:lumMod val="65000"/>
                    <a:lumOff val="3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smtClean="0"/>
              <a:t>Click icon to add picture</a:t>
            </a:r>
            <a:endParaRPr lang="en-US" noProof="0" dirty="0" smtClean="0"/>
          </a:p>
        </p:txBody>
      </p:sp>
      <p:sp>
        <p:nvSpPr>
          <p:cNvPr id="4" name="Text Placeholder 3"/>
          <p:cNvSpPr>
            <a:spLocks noGrp="1"/>
          </p:cNvSpPr>
          <p:nvPr>
            <p:ph type="body" sz="half" idx="2"/>
          </p:nvPr>
        </p:nvSpPr>
        <p:spPr>
          <a:xfrm>
            <a:off x="2438825" y="5650707"/>
            <a:ext cx="7313294" cy="529112"/>
          </a:xfrm>
          <a:prstGeom prst="rect">
            <a:avLst/>
          </a:prstGeom>
        </p:spPr>
        <p:txBody>
          <a:bodyPr lIns="0" tIns="0" rIns="0" bIns="0"/>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Title 7"/>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dirty="0"/>
          </a:p>
        </p:txBody>
      </p:sp>
      <p:sp>
        <p:nvSpPr>
          <p:cNvPr id="10" name="Title 7"/>
          <p:cNvSpPr txBox="1">
            <a:spLocks/>
          </p:cNvSpPr>
          <p:nvPr userDrawn="1"/>
        </p:nvSpPr>
        <p:spPr bwMode="white">
          <a:xfrm>
            <a:off x="2438825" y="5083988"/>
            <a:ext cx="7313294" cy="47942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0" cap="none" spc="0" normalizeH="0" baseline="0" noProof="0" dirty="0" smtClean="0">
                <a:ln>
                  <a:noFill/>
                </a:ln>
                <a:solidFill>
                  <a:schemeClr val="tx1">
                    <a:lumMod val="65000"/>
                    <a:lumOff val="35000"/>
                  </a:schemeClr>
                </a:solidFill>
                <a:effectLst/>
                <a:uLnTx/>
                <a:uFillTx/>
                <a:latin typeface="+mj-lt"/>
                <a:ea typeface="+mj-ea"/>
                <a:cs typeface="+mj-cs"/>
              </a:rPr>
              <a:t>Click to edit Master title style</a:t>
            </a:r>
            <a:endParaRPr kumimoji="0" lang="en-US" sz="2000" b="1" i="0" u="none" strike="noStrike" kern="0" cap="none" spc="0" normalizeH="0" baseline="0" noProof="0" dirty="0">
              <a:ln>
                <a:noFill/>
              </a:ln>
              <a:solidFill>
                <a:schemeClr val="tx1">
                  <a:lumMod val="65000"/>
                  <a:lumOff val="35000"/>
                </a:schemeClr>
              </a:solidFill>
              <a:effectLst/>
              <a:uLnTx/>
              <a:uFillTx/>
              <a:latin typeface="+mj-lt"/>
              <a:ea typeface="+mj-ea"/>
              <a:cs typeface="+mj-cs"/>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4" name="Title 3"/>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47237" y="1495171"/>
            <a:ext cx="10894352" cy="4684651"/>
          </a:xfrm>
          <a:prstGeom prst="rect">
            <a:avLst/>
          </a:prstGeom>
        </p:spPr>
        <p:txBody>
          <a:bodyPr vert="eaVert" lIns="0" tIns="0" rIns="0" bIns="0"/>
          <a:lstStyle>
            <a:lvl1pPr marL="342900" indent="-342900">
              <a:buClr>
                <a:schemeClr val="tx2"/>
              </a:buClr>
              <a:buFont typeface="Wingdings" pitchFamily="2" charset="2"/>
              <a:buChar char="§"/>
              <a:defRPr>
                <a:solidFill>
                  <a:schemeClr val="tx1">
                    <a:lumMod val="65000"/>
                    <a:lumOff val="35000"/>
                  </a:schemeClr>
                </a:solidFill>
              </a:defRPr>
            </a:lvl1pPr>
            <a:lvl2pPr marL="571500" indent="-228600">
              <a:defRPr>
                <a:solidFill>
                  <a:schemeClr val="tx1">
                    <a:lumMod val="65000"/>
                    <a:lumOff val="35000"/>
                  </a:schemeClr>
                </a:solidFill>
              </a:defRPr>
            </a:lvl2pPr>
            <a:lvl3pPr marL="800100" indent="-228600">
              <a:defRPr>
                <a:solidFill>
                  <a:schemeClr val="tx1">
                    <a:lumMod val="65000"/>
                    <a:lumOff val="35000"/>
                  </a:schemeClr>
                </a:solidFill>
              </a:defRPr>
            </a:lvl3pPr>
            <a:lvl4pPr marL="1028700" indent="-228600">
              <a:defRPr>
                <a:solidFill>
                  <a:schemeClr val="tx1">
                    <a:lumMod val="65000"/>
                    <a:lumOff val="35000"/>
                  </a:schemeClr>
                </a:solidFill>
              </a:defRPr>
            </a:lvl4pPr>
            <a:lvl5pPr marL="1257300" indent="-228600">
              <a:buClr>
                <a:schemeClr val="accent6"/>
              </a:buCl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eader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dirty="0"/>
          </a:p>
        </p:txBody>
      </p:sp>
      <p:sp>
        <p:nvSpPr>
          <p:cNvPr id="6" name="Content Placeholder 2"/>
          <p:cNvSpPr>
            <a:spLocks noGrp="1"/>
          </p:cNvSpPr>
          <p:nvPr>
            <p:ph sz="half" idx="1"/>
          </p:nvPr>
        </p:nvSpPr>
        <p:spPr>
          <a:xfrm>
            <a:off x="647237" y="1495171"/>
            <a:ext cx="10894351" cy="4684651"/>
          </a:xfrm>
          <a:prstGeom prst="rect">
            <a:avLst/>
          </a:prstGeom>
        </p:spPr>
        <p:txBody>
          <a:bodyPr lIns="0" tIns="0" rIns="0" bIns="0"/>
          <a:lstStyle>
            <a:lvl1pPr marL="342900" indent="-342900">
              <a:spcBef>
                <a:spcPts val="600"/>
              </a:spcBef>
              <a:buClr>
                <a:schemeClr val="tx2"/>
              </a:buClr>
              <a:buFont typeface="Wingdings" pitchFamily="2" charset="2"/>
              <a:buChar char="§"/>
              <a:defRPr sz="2400">
                <a:solidFill>
                  <a:schemeClr val="tx1">
                    <a:lumMod val="65000"/>
                    <a:lumOff val="35000"/>
                  </a:schemeClr>
                </a:solidFill>
              </a:defRPr>
            </a:lvl1pPr>
            <a:lvl2pPr marL="571500" indent="-228600">
              <a:spcBef>
                <a:spcPts val="600"/>
              </a:spcBef>
              <a:defRPr sz="2000">
                <a:solidFill>
                  <a:schemeClr val="tx1">
                    <a:lumMod val="65000"/>
                    <a:lumOff val="35000"/>
                  </a:schemeClr>
                </a:solidFill>
              </a:defRPr>
            </a:lvl2pPr>
            <a:lvl3pPr marL="800100" indent="-228600">
              <a:spcBef>
                <a:spcPts val="600"/>
              </a:spcBef>
              <a:defRPr sz="1800">
                <a:solidFill>
                  <a:schemeClr val="tx1">
                    <a:lumMod val="65000"/>
                    <a:lumOff val="35000"/>
                  </a:schemeClr>
                </a:solidFill>
              </a:defRPr>
            </a:lvl3pPr>
            <a:lvl4pPr marL="1028700" indent="-228600">
              <a:spcBef>
                <a:spcPts val="600"/>
              </a:spcBef>
              <a:defRPr sz="1600">
                <a:solidFill>
                  <a:schemeClr val="tx1">
                    <a:lumMod val="65000"/>
                    <a:lumOff val="35000"/>
                  </a:schemeClr>
                </a:solidFill>
              </a:defRPr>
            </a:lvl4pPr>
            <a:lvl5pPr marL="1257300" indent="-228600">
              <a:spcBef>
                <a:spcPts val="600"/>
              </a:spcBef>
              <a:buClr>
                <a:schemeClr val="accent6"/>
              </a:buClr>
              <a:buSzPct val="100000"/>
              <a:buFont typeface="Symbol" pitchFamily="18" charset="2"/>
              <a:buChar cha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ure Only Layout">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 y="2575513"/>
            <a:ext cx="12188824" cy="401050"/>
          </a:xfrm>
          <a:prstGeom prst="rect">
            <a:avLst/>
          </a:prstGeom>
        </p:spPr>
        <p:txBody>
          <a:bodyPr anchor="t"/>
          <a:lstStyle>
            <a:lvl1pPr algn="ctr">
              <a:lnSpc>
                <a:spcPct val="80000"/>
              </a:lnSpc>
              <a:defRPr sz="3600" b="1" cap="all">
                <a:solidFill>
                  <a:schemeClr val="tx1">
                    <a:lumMod val="65000"/>
                    <a:lumOff val="35000"/>
                  </a:schemeClr>
                </a:solidFill>
              </a:defRPr>
            </a:lvl1pPr>
          </a:lstStyle>
          <a:p>
            <a:r>
              <a:rPr lang="en-US" dirty="0" smtClean="0"/>
              <a:t>Thank You</a:t>
            </a:r>
            <a:endParaRPr lang="en-US" dirty="0"/>
          </a:p>
        </p:txBody>
      </p:sp>
      <p:pic>
        <p:nvPicPr>
          <p:cNvPr id="9" name="Picture 2"/>
          <p:cNvPicPr>
            <a:picLocks noChangeAspect="1" noChangeArrowheads="1"/>
          </p:cNvPicPr>
          <p:nvPr userDrawn="1"/>
        </p:nvPicPr>
        <p:blipFill>
          <a:blip r:embed="rId2" cstate="print"/>
          <a:srcRect/>
          <a:stretch>
            <a:fillRect/>
          </a:stretch>
        </p:blipFill>
        <p:spPr bwMode="black">
          <a:xfrm>
            <a:off x="4508334" y="4995016"/>
            <a:ext cx="3294399" cy="7168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Title 1"/>
          <p:cNvSpPr>
            <a:spLocks noGrp="1"/>
          </p:cNvSpPr>
          <p:nvPr>
            <p:ph type="title" hasCustomPrompt="1"/>
          </p:nvPr>
        </p:nvSpPr>
        <p:spPr bwMode="gray">
          <a:xfrm>
            <a:off x="609441" y="4040187"/>
            <a:ext cx="8633751" cy="1217613"/>
          </a:xfrm>
        </p:spPr>
        <p:txBody>
          <a:bodyPr anchor="b" anchorCtr="0">
            <a:normAutofit/>
          </a:bodyPr>
          <a:lstStyle>
            <a:lvl1pPr algn="l">
              <a:lnSpc>
                <a:spcPct val="95000"/>
              </a:lnSpc>
              <a:defRPr sz="3600" b="0" cap="none" baseline="0">
                <a:solidFill>
                  <a:schemeClr val="tx2"/>
                </a:solidFill>
              </a:defRPr>
            </a:lvl1pPr>
          </a:lstStyle>
          <a:p>
            <a:r>
              <a:rPr lang="en-US" dirty="0" smtClean="0"/>
              <a:t>Click To Edit Master Title Style Can Be On Two Lines</a:t>
            </a:r>
            <a:endParaRPr lang="en-US" dirty="0"/>
          </a:p>
        </p:txBody>
      </p:sp>
      <p:sp>
        <p:nvSpPr>
          <p:cNvPr id="11" name="Text Placeholder 2"/>
          <p:cNvSpPr>
            <a:spLocks noGrp="1"/>
          </p:cNvSpPr>
          <p:nvPr>
            <p:ph type="body" idx="1" hasCustomPrompt="1"/>
          </p:nvPr>
        </p:nvSpPr>
        <p:spPr bwMode="gray">
          <a:xfrm>
            <a:off x="609441" y="5314950"/>
            <a:ext cx="10360501" cy="552451"/>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Presenter’s Name and Title</a:t>
            </a:r>
          </a:p>
        </p:txBody>
      </p:sp>
      <p:sp>
        <p:nvSpPr>
          <p:cNvPr id="9" name="Date Placeholder 4"/>
          <p:cNvSpPr txBox="1">
            <a:spLocks/>
          </p:cNvSpPr>
          <p:nvPr userDrawn="1"/>
        </p:nvSpPr>
        <p:spPr bwMode="gray">
          <a:xfrm>
            <a:off x="609441" y="6356351"/>
            <a:ext cx="3555074"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600" dirty="0" smtClean="0">
                <a:solidFill>
                  <a:schemeClr val="bg1"/>
                </a:solidFill>
              </a:rPr>
              <a:t>©</a:t>
            </a:r>
            <a:r>
              <a:rPr lang="en-US" sz="900" dirty="0" smtClean="0">
                <a:solidFill>
                  <a:schemeClr val="bg1"/>
                </a:solidFill>
              </a:rPr>
              <a:t> Polycom, Inc. All rights reserved.</a:t>
            </a:r>
            <a:endParaRPr lang="en-US" sz="900" dirty="0">
              <a:solidFill>
                <a:schemeClr val="bg1"/>
              </a:solidFill>
            </a:endParaRPr>
          </a:p>
        </p:txBody>
      </p:sp>
      <p:pic>
        <p:nvPicPr>
          <p:cNvPr id="14" name="Picture 3" descr="\\mv-fs\Projects\Polycom\03_Assets\Logos\Horizontal\PNGs\Polycom_RGB_Logo (1).png"/>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gray">
          <a:xfrm>
            <a:off x="10204468" y="6311379"/>
            <a:ext cx="1427270" cy="371905"/>
          </a:xfrm>
          <a:prstGeom prst="rect">
            <a:avLst/>
          </a:prstGeom>
          <a:noFill/>
          <a:extLst>
            <a:ext uri="{909E8E84-426E-40dd-AFC4-6F175D3DCCD1}">
              <a14:hiddenFill xmlns:a14="http://schemas.microsoft.com/office/drawing/2010/main" xmlns="">
                <a:solidFill>
                  <a:srgbClr val="FFFFFF"/>
                </a:solidFill>
              </a14:hiddenFill>
            </a:ext>
          </a:extLst>
        </p:spPr>
      </p:pic>
      <p:pic>
        <p:nvPicPr>
          <p:cNvPr id="8" name="Picture 2" descr="C:\Users\rico\Desktop\bug.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t="36291" r="45972"/>
          <a:stretch/>
        </p:blipFill>
        <p:spPr bwMode="gray">
          <a:xfrm>
            <a:off x="6099158" y="-1"/>
            <a:ext cx="6089667" cy="5385603"/>
          </a:xfrm>
          <a:prstGeom prst="rect">
            <a:avLst/>
          </a:prstGeom>
          <a:noFill/>
          <a:ln>
            <a:noFill/>
          </a:ln>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822943652"/>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0" name="Picture 9" descr="logo-2.jpg"/>
          <p:cNvPicPr>
            <a:picLocks noChangeAspect="1"/>
          </p:cNvPicPr>
          <p:nvPr userDrawn="1"/>
        </p:nvPicPr>
        <p:blipFill>
          <a:blip r:embed="rId2" cstate="print"/>
          <a:stretch>
            <a:fillRect/>
          </a:stretch>
        </p:blipFill>
        <p:spPr>
          <a:xfrm>
            <a:off x="6159881" y="0"/>
            <a:ext cx="6028944" cy="3560064"/>
          </a:xfrm>
          <a:prstGeom prst="rect">
            <a:avLst/>
          </a:prstGeom>
        </p:spPr>
      </p:pic>
      <p:sp>
        <p:nvSpPr>
          <p:cNvPr id="2" name="Title 1"/>
          <p:cNvSpPr>
            <a:spLocks noGrp="1"/>
          </p:cNvSpPr>
          <p:nvPr>
            <p:ph type="title"/>
          </p:nvPr>
        </p:nvSpPr>
        <p:spPr bwMode="gray"/>
        <p:txBody>
          <a:bodyPr/>
          <a:lstStyle/>
          <a:p>
            <a:r>
              <a:rPr lang="en-US" smtClean="0"/>
              <a:t>Click to edit Master title style</a:t>
            </a:r>
            <a:endParaRPr lang="en-US"/>
          </a:p>
        </p:txBody>
      </p:sp>
      <p:sp>
        <p:nvSpPr>
          <p:cNvPr id="3" name="Content Placeholder 2"/>
          <p:cNvSpPr>
            <a:spLocks noGrp="1"/>
          </p:cNvSpPr>
          <p:nvPr>
            <p:ph idx="1"/>
          </p:nvPr>
        </p:nvSpPr>
        <p:spPr bwMode="gray">
          <a:xfrm>
            <a:off x="609441" y="1428750"/>
            <a:ext cx="10969943" cy="4678363"/>
          </a:xfrm>
        </p:spPr>
        <p:txBody>
          <a:bodyPr>
            <a:normAutofit/>
          </a:bodyPr>
          <a:lstStyle>
            <a:lvl1pPr marL="228600" indent="-228600">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137674778"/>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8" name="Picture 7" descr="logo-thanks.jpg"/>
          <p:cNvPicPr>
            <a:picLocks noChangeAspect="1"/>
          </p:cNvPicPr>
          <p:nvPr userDrawn="1"/>
        </p:nvPicPr>
        <p:blipFill>
          <a:blip r:embed="rId2" cstate="print"/>
          <a:stretch>
            <a:fillRect/>
          </a:stretch>
        </p:blipFill>
        <p:spPr>
          <a:xfrm>
            <a:off x="0" y="7531"/>
            <a:ext cx="12188825" cy="6842938"/>
          </a:xfrm>
          <a:prstGeom prst="rect">
            <a:avLst/>
          </a:prstGeom>
        </p:spPr>
      </p:pic>
      <p:sp>
        <p:nvSpPr>
          <p:cNvPr id="2" name="Title 1"/>
          <p:cNvSpPr>
            <a:spLocks noGrp="1"/>
          </p:cNvSpPr>
          <p:nvPr>
            <p:ph type="title" hasCustomPrompt="1"/>
          </p:nvPr>
        </p:nvSpPr>
        <p:spPr bwMode="gray">
          <a:xfrm>
            <a:off x="914162" y="2682876"/>
            <a:ext cx="10360501" cy="1217613"/>
          </a:xfrm>
        </p:spPr>
        <p:txBody>
          <a:bodyPr anchor="b" anchorCtr="0">
            <a:noAutofit/>
          </a:bodyPr>
          <a:lstStyle>
            <a:lvl1pPr algn="l">
              <a:lnSpc>
                <a:spcPct val="95000"/>
              </a:lnSpc>
              <a:defRPr sz="4800" b="0" cap="none" baseline="0">
                <a:solidFill>
                  <a:schemeClr val="tx2"/>
                </a:solidFill>
              </a:defRPr>
            </a:lvl1pPr>
          </a:lstStyle>
          <a:p>
            <a:r>
              <a:rPr lang="en-US" dirty="0" smtClean="0"/>
              <a:t>Thank You Slide</a:t>
            </a:r>
            <a:endParaRPr lang="en-US" dirty="0"/>
          </a:p>
        </p:txBody>
      </p:sp>
      <p:sp>
        <p:nvSpPr>
          <p:cNvPr id="7" name="Date Placeholder 4"/>
          <p:cNvSpPr txBox="1">
            <a:spLocks/>
          </p:cNvSpPr>
          <p:nvPr userDrawn="1"/>
        </p:nvSpPr>
        <p:spPr bwMode="gray">
          <a:xfrm>
            <a:off x="609441" y="6356351"/>
            <a:ext cx="3555074"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600" dirty="0" smtClean="0">
                <a:solidFill>
                  <a:schemeClr val="bg1"/>
                </a:solidFill>
              </a:rPr>
              <a:t>©</a:t>
            </a:r>
            <a:r>
              <a:rPr lang="en-US" sz="900" dirty="0" smtClean="0">
                <a:solidFill>
                  <a:schemeClr val="bg1"/>
                </a:solidFill>
              </a:rPr>
              <a:t> Polycom, Inc. All rights reserved.</a:t>
            </a:r>
            <a:endParaRPr lang="en-US" sz="900" dirty="0">
              <a:solidFill>
                <a:schemeClr val="bg1"/>
              </a:solidFill>
            </a:endParaRPr>
          </a:p>
        </p:txBody>
      </p:sp>
      <p:pic>
        <p:nvPicPr>
          <p:cNvPr id="9" name="Picture 3" descr="\\mv-fs\Projects\Polycom\03_Assets\Logos\Horizontal\PNGs\Polycom_RGB_Logo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10204468" y="6311379"/>
            <a:ext cx="1427270" cy="371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860397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8" name="Rounded Rectangle 7"/>
          <p:cNvSpPr/>
          <p:nvPr userDrawn="1"/>
        </p:nvSpPr>
        <p:spPr>
          <a:xfrm rot="10800000">
            <a:off x="166103" y="609600"/>
            <a:ext cx="11832220" cy="5105400"/>
          </a:xfrm>
          <a:prstGeom prst="roundRect">
            <a:avLst>
              <a:gd name="adj" fmla="val 1362"/>
            </a:avLst>
          </a:prstGeom>
          <a:gradFill flip="none" rotWithShape="1">
            <a:gsLst>
              <a:gs pos="0">
                <a:schemeClr val="accent6">
                  <a:lumMod val="40000"/>
                  <a:lumOff val="60000"/>
                </a:schemeClr>
              </a:gs>
              <a:gs pos="100000">
                <a:srgbClr val="F7F7F7">
                  <a:alpha val="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sp>
        <p:nvSpPr>
          <p:cNvPr id="12" name="Rounded Rectangle 11"/>
          <p:cNvSpPr/>
          <p:nvPr userDrawn="1"/>
        </p:nvSpPr>
        <p:spPr>
          <a:xfrm>
            <a:off x="228600" y="533400"/>
            <a:ext cx="11693525" cy="5105400"/>
          </a:xfrm>
          <a:prstGeom prst="roundRect">
            <a:avLst>
              <a:gd name="adj" fmla="val 1362"/>
            </a:avLst>
          </a:prstGeom>
          <a:gradFill flip="none" rotWithShape="1">
            <a:gsLst>
              <a:gs pos="0">
                <a:schemeClr val="bg1"/>
              </a:gs>
              <a:gs pos="100000">
                <a:srgbClr val="F7F7F7">
                  <a:alpha val="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pic>
        <p:nvPicPr>
          <p:cNvPr id="13"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black">
          <a:xfrm>
            <a:off x="683784" y="1600200"/>
            <a:ext cx="3818366" cy="8309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4" name="Rectangle 12"/>
          <p:cNvSpPr>
            <a:spLocks noGrp="1" noChangeArrowheads="1"/>
          </p:cNvSpPr>
          <p:nvPr>
            <p:ph type="ctrTitle" sz="quarter" hasCustomPrompt="1"/>
          </p:nvPr>
        </p:nvSpPr>
        <p:spPr bwMode="gray">
          <a:xfrm>
            <a:off x="1758949" y="3199585"/>
            <a:ext cx="8918575" cy="1439089"/>
          </a:xfrm>
          <a:prstGeom prst="rect">
            <a:avLst/>
          </a:prstGeom>
        </p:spPr>
        <p:txBody>
          <a:bodyPr anchor="b" anchorCtr="0"/>
          <a:lstStyle>
            <a:lvl1pPr>
              <a:lnSpc>
                <a:spcPct val="95000"/>
              </a:lnSpc>
              <a:defRPr sz="3600" b="1">
                <a:solidFill>
                  <a:schemeClr val="tx1">
                    <a:lumMod val="65000"/>
                    <a:lumOff val="35000"/>
                  </a:schemeClr>
                </a:solidFill>
                <a:effectLst>
                  <a:outerShdw blurRad="76200" algn="ctr" rotWithShape="0">
                    <a:schemeClr val="bg1"/>
                  </a:outerShdw>
                </a:effectLst>
              </a:defRPr>
            </a:lvl1pPr>
          </a:lstStyle>
          <a:p>
            <a:r>
              <a:rPr lang="en-US" dirty="0" smtClean="0"/>
              <a:t>Click to edit</a:t>
            </a:r>
            <a:br>
              <a:rPr lang="en-US" dirty="0" smtClean="0"/>
            </a:br>
            <a:r>
              <a:rPr lang="en-US" dirty="0" smtClean="0"/>
              <a:t>Master title style</a:t>
            </a:r>
            <a:endParaRPr lang="en-US" dirty="0"/>
          </a:p>
        </p:txBody>
      </p:sp>
      <p:sp>
        <p:nvSpPr>
          <p:cNvPr id="15" name="Rectangle 13"/>
          <p:cNvSpPr>
            <a:spLocks noGrp="1" noChangeArrowheads="1"/>
          </p:cNvSpPr>
          <p:nvPr>
            <p:ph type="subTitle" sz="quarter" idx="1"/>
          </p:nvPr>
        </p:nvSpPr>
        <p:spPr bwMode="gray">
          <a:xfrm>
            <a:off x="1758947" y="4814615"/>
            <a:ext cx="8937627" cy="314869"/>
          </a:xfrm>
          <a:prstGeom prst="rect">
            <a:avLst/>
          </a:prstGeom>
          <a:noFill/>
          <a:ln>
            <a:miter lim="800000"/>
            <a:headEnd/>
            <a:tailEnd/>
          </a:ln>
        </p:spPr>
        <p:txBody>
          <a:bodyPr vert="horz" wrap="square" lIns="0" tIns="0" rIns="0" bIns="0" numCol="1" anchor="t" anchorCtr="0" compatLnSpc="1">
            <a:prstTxWarp prst="textNoShape">
              <a:avLst/>
            </a:prstTxWarp>
          </a:bodyPr>
          <a:lstStyle>
            <a:lvl1pPr marL="0" indent="0">
              <a:buFontTx/>
              <a:buNone/>
              <a:defRPr sz="1800" i="0">
                <a:solidFill>
                  <a:schemeClr val="tx1">
                    <a:lumMod val="65000"/>
                    <a:lumOff val="35000"/>
                  </a:schemeClr>
                </a:solidFill>
                <a:effectLst>
                  <a:outerShdw blurRad="76200" algn="ctr" rotWithShape="0">
                    <a:schemeClr val="bg1"/>
                  </a:outerShdw>
                </a:effectLst>
                <a:cs typeface="Arial" charset="0"/>
              </a:defRPr>
            </a:lvl1pPr>
          </a:lstStyle>
          <a:p>
            <a:r>
              <a:rPr lang="en-US" dirty="0" smtClean="0"/>
              <a:t>Click to edit Master subtitle style</a:t>
            </a:r>
            <a:endParaRPr lang="en-US" dirty="0"/>
          </a:p>
        </p:txBody>
      </p:sp>
      <p:cxnSp>
        <p:nvCxnSpPr>
          <p:cNvPr id="16" name="Straight Connector 15"/>
          <p:cNvCxnSpPr/>
          <p:nvPr userDrawn="1"/>
        </p:nvCxnSpPr>
        <p:spPr bwMode="auto">
          <a:xfrm>
            <a:off x="1606550" y="3429000"/>
            <a:ext cx="0" cy="1219200"/>
          </a:xfrm>
          <a:prstGeom prst="line">
            <a:avLst/>
          </a:prstGeom>
          <a:solidFill>
            <a:srgbClr val="C0C0C0"/>
          </a:solidFill>
          <a:ln w="28575" cap="flat" cmpd="sng" algn="ctr">
            <a:solidFill>
              <a:srgbClr val="9C0D0D"/>
            </a:solidFill>
            <a:prstDash val="solid"/>
            <a:round/>
            <a:headEnd type="none" w="med" len="med"/>
            <a:tailEnd type="none" w="med" len="med"/>
          </a:ln>
          <a:effectLst/>
        </p:spPr>
      </p:cxnSp>
      <p:sp>
        <p:nvSpPr>
          <p:cNvPr id="17" name="Rectangle 16"/>
          <p:cNvSpPr/>
          <p:nvPr userDrawn="1"/>
        </p:nvSpPr>
        <p:spPr bwMode="auto">
          <a:xfrm>
            <a:off x="166105" y="0"/>
            <a:ext cx="11832220" cy="76200"/>
          </a:xfrm>
          <a:prstGeom prst="rect">
            <a:avLst/>
          </a:prstGeom>
          <a:solidFill>
            <a:srgbClr val="9C0D0D"/>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hangingPunct="0">
              <a:spcBef>
                <a:spcPct val="50000"/>
              </a:spcBef>
            </a:pPr>
            <a:endParaRPr lang="en-US" b="1" dirty="0" smtClean="0">
              <a:solidFill>
                <a:srgbClr val="FFFFFF"/>
              </a:solidFill>
            </a:endParaRPr>
          </a:p>
        </p:txBody>
      </p:sp>
      <p:sp>
        <p:nvSpPr>
          <p:cNvPr id="18" name="Rounded Rectangle 17"/>
          <p:cNvSpPr/>
          <p:nvPr userDrawn="1"/>
        </p:nvSpPr>
        <p:spPr>
          <a:xfrm>
            <a:off x="166105" y="5743575"/>
            <a:ext cx="11832220" cy="609600"/>
          </a:xfrm>
          <a:prstGeom prst="roundRect">
            <a:avLst>
              <a:gd name="adj" fmla="val 13863"/>
            </a:avLst>
          </a:prstGeom>
          <a:gradFill flip="none" rotWithShape="1">
            <a:gsLst>
              <a:gs pos="0">
                <a:schemeClr val="accent6">
                  <a:lumMod val="20000"/>
                  <a:lumOff val="80000"/>
                  <a:alpha val="70000"/>
                </a:schemeClr>
              </a:gs>
              <a:gs pos="100000">
                <a:srgbClr val="F7F7F7">
                  <a:alpha val="0"/>
                </a:srgbClr>
              </a:gs>
            </a:gsLst>
            <a:lin ang="54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sz="1800" dirty="0">
              <a:solidFill>
                <a:prstClr val="white"/>
              </a:solidFill>
            </a:endParaRPr>
          </a:p>
        </p:txBody>
      </p:sp>
    </p:spTree>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47237" y="1495171"/>
            <a:ext cx="10894351" cy="4684651"/>
          </a:xfrm>
          <a:prstGeom prst="rect">
            <a:avLst/>
          </a:prstGeom>
        </p:spPr>
        <p:txBody>
          <a:bodyPr lIns="0" tIns="0" rIns="0" bIns="0"/>
          <a:lstStyle>
            <a:lvl1pPr marL="342900" indent="-342900">
              <a:buClr>
                <a:schemeClr val="tx2"/>
              </a:buClr>
              <a:buFont typeface="Wingdings" pitchFamily="2" charset="2"/>
              <a:buChar char="§"/>
              <a:defRPr>
                <a:solidFill>
                  <a:schemeClr val="tx1">
                    <a:lumMod val="65000"/>
                    <a:lumOff val="35000"/>
                  </a:schemeClr>
                </a:solidFill>
              </a:defRPr>
            </a:lvl1pPr>
            <a:lvl2pPr marL="571500" indent="-228600">
              <a:defRPr>
                <a:solidFill>
                  <a:schemeClr val="tx1">
                    <a:lumMod val="65000"/>
                    <a:lumOff val="35000"/>
                  </a:schemeClr>
                </a:solidFill>
              </a:defRPr>
            </a:lvl2pPr>
            <a:lvl3pPr marL="800100" indent="-228600">
              <a:defRPr>
                <a:solidFill>
                  <a:schemeClr val="tx1">
                    <a:lumMod val="65000"/>
                    <a:lumOff val="35000"/>
                  </a:schemeClr>
                </a:solidFill>
              </a:defRPr>
            </a:lvl3pPr>
            <a:lvl4pPr marL="1028700" indent="-228600">
              <a:defRPr>
                <a:solidFill>
                  <a:schemeClr val="tx1">
                    <a:lumMod val="65000"/>
                    <a:lumOff val="35000"/>
                  </a:schemeClr>
                </a:solidFill>
              </a:defRPr>
            </a:lvl4pPr>
            <a:lvl5pPr marL="1257300" indent="-228600">
              <a:buClr>
                <a:schemeClr val="accent6"/>
              </a:buCl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Left-Content">
    <p:spTree>
      <p:nvGrpSpPr>
        <p:cNvPr id="1" name=""/>
        <p:cNvGrpSpPr/>
        <p:nvPr/>
      </p:nvGrpSpPr>
      <p:grpSpPr>
        <a:xfrm>
          <a:off x="0" y="0"/>
          <a:ext cx="0" cy="0"/>
          <a:chOff x="0" y="0"/>
          <a:chExt cx="0" cy="0"/>
        </a:xfrm>
      </p:grpSpPr>
      <p:sp>
        <p:nvSpPr>
          <p:cNvPr id="2" name="Title 1"/>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47237" y="1495171"/>
            <a:ext cx="7171462" cy="4684651"/>
          </a:xfrm>
          <a:prstGeom prst="rect">
            <a:avLst/>
          </a:prstGeom>
        </p:spPr>
        <p:txBody>
          <a:bodyPr lIns="0" tIns="0" rIns="0" bIns="0"/>
          <a:lstStyle>
            <a:lvl1pPr marL="342900" indent="-342900">
              <a:buClr>
                <a:schemeClr val="tx2"/>
              </a:buClr>
              <a:buFont typeface="Wingdings" pitchFamily="2" charset="2"/>
              <a:buChar char="§"/>
              <a:defRPr>
                <a:solidFill>
                  <a:schemeClr val="tx1">
                    <a:lumMod val="65000"/>
                    <a:lumOff val="35000"/>
                  </a:schemeClr>
                </a:solidFill>
              </a:defRPr>
            </a:lvl1pPr>
            <a:lvl2pPr marL="571500" indent="-228600">
              <a:defRPr>
                <a:solidFill>
                  <a:schemeClr val="tx1">
                    <a:lumMod val="65000"/>
                    <a:lumOff val="35000"/>
                  </a:schemeClr>
                </a:solidFill>
              </a:defRPr>
            </a:lvl2pPr>
            <a:lvl3pPr marL="800100" indent="-228600">
              <a:defRPr>
                <a:solidFill>
                  <a:schemeClr val="tx1">
                    <a:lumMod val="65000"/>
                    <a:lumOff val="35000"/>
                  </a:schemeClr>
                </a:solidFill>
              </a:defRPr>
            </a:lvl3pPr>
            <a:lvl4pPr marL="1028700" indent="-228600">
              <a:defRPr>
                <a:solidFill>
                  <a:schemeClr val="tx1">
                    <a:lumMod val="65000"/>
                    <a:lumOff val="35000"/>
                  </a:schemeClr>
                </a:solidFill>
              </a:defRPr>
            </a:lvl4pPr>
            <a:lvl5pPr marL="1257300" indent="-228600">
              <a:buClr>
                <a:schemeClr val="accent6"/>
              </a:buCl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Right-Content">
    <p:spTree>
      <p:nvGrpSpPr>
        <p:cNvPr id="1" name=""/>
        <p:cNvGrpSpPr/>
        <p:nvPr/>
      </p:nvGrpSpPr>
      <p:grpSpPr>
        <a:xfrm>
          <a:off x="0" y="0"/>
          <a:ext cx="0" cy="0"/>
          <a:chOff x="0" y="0"/>
          <a:chExt cx="0" cy="0"/>
        </a:xfrm>
      </p:grpSpPr>
      <p:sp>
        <p:nvSpPr>
          <p:cNvPr id="2" name="Title 1"/>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4370128" y="1495171"/>
            <a:ext cx="7171462" cy="4684651"/>
          </a:xfrm>
          <a:prstGeom prst="rect">
            <a:avLst/>
          </a:prstGeom>
        </p:spPr>
        <p:txBody>
          <a:bodyPr lIns="0" tIns="0" rIns="0" bIns="0"/>
          <a:lstStyle>
            <a:lvl1pPr marL="342900" indent="-342900">
              <a:buClr>
                <a:schemeClr val="tx2"/>
              </a:buClr>
              <a:buFont typeface="Wingdings" pitchFamily="2" charset="2"/>
              <a:buChar char="§"/>
              <a:defRPr>
                <a:solidFill>
                  <a:schemeClr val="tx1">
                    <a:lumMod val="65000"/>
                    <a:lumOff val="35000"/>
                  </a:schemeClr>
                </a:solidFill>
              </a:defRPr>
            </a:lvl1pPr>
            <a:lvl2pPr marL="571500" indent="-228600">
              <a:defRPr>
                <a:solidFill>
                  <a:schemeClr val="tx1">
                    <a:lumMod val="65000"/>
                    <a:lumOff val="35000"/>
                  </a:schemeClr>
                </a:solidFill>
              </a:defRPr>
            </a:lvl2pPr>
            <a:lvl3pPr marL="800100" indent="-228600">
              <a:defRPr>
                <a:solidFill>
                  <a:schemeClr val="tx1">
                    <a:lumMod val="65000"/>
                    <a:lumOff val="35000"/>
                  </a:schemeClr>
                </a:solidFill>
              </a:defRPr>
            </a:lvl3pPr>
            <a:lvl4pPr marL="1028700" indent="-228600">
              <a:defRPr>
                <a:solidFill>
                  <a:schemeClr val="tx1">
                    <a:lumMod val="65000"/>
                    <a:lumOff val="35000"/>
                  </a:schemeClr>
                </a:solidFill>
              </a:defRPr>
            </a:lvl4pPr>
            <a:lvl5pPr marL="1257300" indent="-228600">
              <a:buClr>
                <a:schemeClr val="accent6"/>
              </a:buClr>
              <a:defRPr>
                <a:solidFill>
                  <a:schemeClr val="tx1">
                    <a:lumMod val="65000"/>
                    <a:lumOff val="3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userDrawn="1">
            <p:ph type="title"/>
          </p:nvPr>
        </p:nvSpPr>
        <p:spPr>
          <a:xfrm>
            <a:off x="957831" y="971767"/>
            <a:ext cx="10583758" cy="860208"/>
          </a:xfrm>
          <a:prstGeom prst="rect">
            <a:avLst/>
          </a:prstGeom>
        </p:spPr>
        <p:txBody>
          <a:bodyPr anchor="t"/>
          <a:lstStyle>
            <a:lvl1pPr algn="l">
              <a:lnSpc>
                <a:spcPct val="80000"/>
              </a:lnSpc>
              <a:defRPr sz="4000" b="1" cap="all">
                <a:solidFill>
                  <a:schemeClr val="tx1">
                    <a:lumMod val="65000"/>
                    <a:lumOff val="35000"/>
                  </a:schemeClr>
                </a:solidFill>
              </a:defRPr>
            </a:lvl1pPr>
          </a:lstStyle>
          <a:p>
            <a:r>
              <a:rPr lang="en-US" dirty="0" smtClean="0"/>
              <a:t>Click to edit Master title style</a:t>
            </a:r>
            <a:endParaRPr lang="en-US" dirty="0"/>
          </a:p>
        </p:txBody>
      </p:sp>
      <p:sp>
        <p:nvSpPr>
          <p:cNvPr id="3" name="Text Placeholder 2"/>
          <p:cNvSpPr>
            <a:spLocks noGrp="1"/>
          </p:cNvSpPr>
          <p:nvPr userDrawn="1">
            <p:ph type="body" idx="1"/>
          </p:nvPr>
        </p:nvSpPr>
        <p:spPr>
          <a:xfrm>
            <a:off x="934545" y="2263435"/>
            <a:ext cx="8561880" cy="717216"/>
          </a:xfrm>
          <a:prstGeom prst="rect">
            <a:avLst/>
          </a:prstGeom>
        </p:spPr>
        <p:txBody>
          <a:bodyPr lIns="0" tIns="0" rIns="0" bIns="0" anchor="t" anchorCtr="0"/>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smtClean="0"/>
              <a:t>Click to edit Master text styles</a:t>
            </a:r>
          </a:p>
        </p:txBody>
      </p:sp>
      <p:sp>
        <p:nvSpPr>
          <p:cNvPr id="21" name="Rectangle 3"/>
          <p:cNvSpPr>
            <a:spLocks noChangeArrowheads="1"/>
          </p:cNvSpPr>
          <p:nvPr userDrawn="1"/>
        </p:nvSpPr>
        <p:spPr bwMode="auto">
          <a:xfrm>
            <a:off x="751748" y="970004"/>
            <a:ext cx="46037" cy="868362"/>
          </a:xfrm>
          <a:prstGeom prst="rect">
            <a:avLst/>
          </a:prstGeom>
          <a:solidFill>
            <a:schemeClr val="accent5"/>
          </a:solidFill>
          <a:ln w="9525">
            <a:noFill/>
            <a:miter lim="800000"/>
            <a:headEnd/>
            <a:tailEnd/>
          </a:ln>
        </p:spPr>
        <p:txBody>
          <a:bodyPr wrap="none" anchor="ctr">
            <a:prstTxWarp prst="textNoShape">
              <a:avLst/>
            </a:prstTxWarp>
          </a:bodyPr>
          <a:lstStyle/>
          <a:p>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647237" y="1495171"/>
            <a:ext cx="5310015" cy="4684651"/>
          </a:xfrm>
          <a:prstGeom prst="rect">
            <a:avLst/>
          </a:prstGeom>
        </p:spPr>
        <p:txBody>
          <a:bodyPr lIns="0" tIns="0" rIns="0" bIns="0"/>
          <a:lstStyle>
            <a:lvl1pPr marL="342900" indent="-342900">
              <a:buClr>
                <a:schemeClr val="tx2"/>
              </a:buClr>
              <a:buFont typeface="Wingdings" pitchFamily="2" charset="2"/>
              <a:buChar char="§"/>
              <a:defRPr sz="2400">
                <a:solidFill>
                  <a:schemeClr val="tx1">
                    <a:lumMod val="65000"/>
                    <a:lumOff val="35000"/>
                  </a:schemeClr>
                </a:solidFill>
              </a:defRPr>
            </a:lvl1pPr>
            <a:lvl2pPr marL="571500" indent="-228600">
              <a:defRPr sz="2000">
                <a:solidFill>
                  <a:schemeClr val="tx1">
                    <a:lumMod val="65000"/>
                    <a:lumOff val="35000"/>
                  </a:schemeClr>
                </a:solidFill>
              </a:defRPr>
            </a:lvl2pPr>
            <a:lvl3pPr marL="800100" indent="-228600">
              <a:defRPr sz="1800">
                <a:solidFill>
                  <a:schemeClr val="tx1">
                    <a:lumMod val="65000"/>
                    <a:lumOff val="35000"/>
                  </a:schemeClr>
                </a:solidFill>
              </a:defRPr>
            </a:lvl3pPr>
            <a:lvl4pPr marL="1028700" indent="-228600">
              <a:defRPr sz="1600">
                <a:solidFill>
                  <a:schemeClr val="tx1">
                    <a:lumMod val="65000"/>
                    <a:lumOff val="35000"/>
                  </a:schemeClr>
                </a:solidFill>
              </a:defRPr>
            </a:lvl4pPr>
            <a:lvl5pPr marL="1257300" indent="-228600">
              <a:buClr>
                <a:schemeClr val="accent6"/>
              </a:buCl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6231572" y="1495171"/>
            <a:ext cx="5310018" cy="4684651"/>
          </a:xfrm>
          <a:prstGeom prst="rect">
            <a:avLst/>
          </a:prstGeom>
        </p:spPr>
        <p:txBody>
          <a:bodyPr lIns="0" tIns="0" rIns="0" bIns="0"/>
          <a:lstStyle>
            <a:lvl1pPr marL="342900" indent="-342900">
              <a:buClr>
                <a:schemeClr val="tx2"/>
              </a:buClr>
              <a:buFont typeface="Wingdings" pitchFamily="2" charset="2"/>
              <a:buChar char="§"/>
              <a:defRPr sz="2400">
                <a:solidFill>
                  <a:schemeClr val="tx1">
                    <a:lumMod val="65000"/>
                    <a:lumOff val="35000"/>
                  </a:schemeClr>
                </a:solidFill>
              </a:defRPr>
            </a:lvl1pPr>
            <a:lvl2pPr marL="571500" indent="-228600">
              <a:defRPr sz="2000">
                <a:solidFill>
                  <a:schemeClr val="tx1">
                    <a:lumMod val="65000"/>
                    <a:lumOff val="35000"/>
                  </a:schemeClr>
                </a:solidFill>
              </a:defRPr>
            </a:lvl2pPr>
            <a:lvl3pPr marL="800100" indent="-228600">
              <a:defRPr sz="1800">
                <a:solidFill>
                  <a:schemeClr val="tx1">
                    <a:lumMod val="65000"/>
                    <a:lumOff val="35000"/>
                  </a:schemeClr>
                </a:solidFill>
              </a:defRPr>
            </a:lvl3pPr>
            <a:lvl4pPr marL="1028700" indent="-228600">
              <a:defRPr sz="1600">
                <a:solidFill>
                  <a:schemeClr val="tx1">
                    <a:lumMod val="65000"/>
                    <a:lumOff val="35000"/>
                  </a:schemeClr>
                </a:solidFill>
              </a:defRPr>
            </a:lvl4pPr>
            <a:lvl5pPr marL="1257300" indent="-228600">
              <a:buClr>
                <a:schemeClr val="accent6"/>
              </a:buClr>
              <a:defRPr sz="1400">
                <a:solidFill>
                  <a:schemeClr val="tx1">
                    <a:lumMod val="65000"/>
                    <a:lumOff val="3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47646" y="1181550"/>
            <a:ext cx="5332819" cy="589136"/>
          </a:xfrm>
          <a:prstGeom prst="rect">
            <a:avLst/>
          </a:prstGeom>
        </p:spPr>
        <p:txBody>
          <a:bodyPr lIns="0" tIns="0" rIns="0" bIns="0" anchor="t" anchorCtr="0"/>
          <a:lstStyle>
            <a:lvl1pPr marL="0" indent="0">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47237" y="1904827"/>
            <a:ext cx="5310018" cy="4274993"/>
          </a:xfrm>
          <a:prstGeom prst="rect">
            <a:avLst/>
          </a:prstGeom>
        </p:spPr>
        <p:txBody>
          <a:bodyPr lIns="0" tIns="0" rIns="0" bIns="0"/>
          <a:lstStyle>
            <a:lvl1pPr marL="342900" indent="-342900">
              <a:buClr>
                <a:schemeClr val="tx2"/>
              </a:buClr>
              <a:buFont typeface="Wingdings" pitchFamily="2" charset="2"/>
              <a:buChar char="§"/>
              <a:defRPr sz="2400">
                <a:solidFill>
                  <a:schemeClr val="tx1">
                    <a:lumMod val="65000"/>
                    <a:lumOff val="35000"/>
                  </a:schemeClr>
                </a:solidFill>
              </a:defRPr>
            </a:lvl1pPr>
            <a:lvl2pPr marL="571500" indent="-228600">
              <a:defRPr sz="2000">
                <a:solidFill>
                  <a:schemeClr val="tx1">
                    <a:lumMod val="65000"/>
                    <a:lumOff val="35000"/>
                  </a:schemeClr>
                </a:solidFill>
              </a:defRPr>
            </a:lvl2pPr>
            <a:lvl3pPr marL="800100" indent="-228600">
              <a:defRPr sz="1800">
                <a:solidFill>
                  <a:schemeClr val="tx1">
                    <a:lumMod val="65000"/>
                    <a:lumOff val="35000"/>
                  </a:schemeClr>
                </a:solidFill>
              </a:defRPr>
            </a:lvl3pPr>
            <a:lvl4pPr marL="1028700" indent="-228600">
              <a:defRPr sz="1600">
                <a:solidFill>
                  <a:schemeClr val="tx1">
                    <a:lumMod val="65000"/>
                    <a:lumOff val="35000"/>
                  </a:schemeClr>
                </a:solidFill>
              </a:defRPr>
            </a:lvl4pPr>
            <a:lvl5pPr marL="1257300" indent="-228600">
              <a:buClr>
                <a:schemeClr val="accent6"/>
              </a:buClr>
              <a:defRPr sz="14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6231576" y="1181550"/>
            <a:ext cx="5310013" cy="589136"/>
          </a:xfrm>
          <a:prstGeom prst="rect">
            <a:avLst/>
          </a:prstGeom>
        </p:spPr>
        <p:txBody>
          <a:bodyPr lIns="0" tIns="0" rIns="0" bIns="0" anchor="t" anchorCtr="0"/>
          <a:lstStyle>
            <a:lvl1pPr marL="0" indent="0">
              <a:buNone/>
              <a:defRPr sz="2000" b="1">
                <a:solidFill>
                  <a:schemeClr val="tx1">
                    <a:lumMod val="65000"/>
                    <a:lumOff val="3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6231576" y="1904827"/>
            <a:ext cx="5310013" cy="4274993"/>
          </a:xfrm>
          <a:prstGeom prst="rect">
            <a:avLst/>
          </a:prstGeom>
        </p:spPr>
        <p:txBody>
          <a:bodyPr lIns="0" tIns="0" rIns="0" bIns="0"/>
          <a:lstStyle>
            <a:lvl1pPr marL="342900" indent="-342900">
              <a:buClr>
                <a:schemeClr val="tx2"/>
              </a:buClr>
              <a:buFont typeface="Wingdings" pitchFamily="2" charset="2"/>
              <a:buChar char="§"/>
              <a:defRPr sz="2400">
                <a:solidFill>
                  <a:schemeClr val="tx1">
                    <a:lumMod val="65000"/>
                    <a:lumOff val="35000"/>
                  </a:schemeClr>
                </a:solidFill>
              </a:defRPr>
            </a:lvl1pPr>
            <a:lvl2pPr marL="571500" indent="-228600">
              <a:defRPr sz="2000">
                <a:solidFill>
                  <a:schemeClr val="tx1">
                    <a:lumMod val="65000"/>
                    <a:lumOff val="35000"/>
                  </a:schemeClr>
                </a:solidFill>
              </a:defRPr>
            </a:lvl2pPr>
            <a:lvl3pPr marL="800100" indent="-228600">
              <a:defRPr sz="1800">
                <a:solidFill>
                  <a:schemeClr val="tx1">
                    <a:lumMod val="65000"/>
                    <a:lumOff val="35000"/>
                  </a:schemeClr>
                </a:solidFill>
              </a:defRPr>
            </a:lvl3pPr>
            <a:lvl4pPr marL="1028700" indent="-228600">
              <a:defRPr sz="1600">
                <a:solidFill>
                  <a:schemeClr val="tx1">
                    <a:lumMod val="65000"/>
                    <a:lumOff val="35000"/>
                  </a:schemeClr>
                </a:solidFill>
              </a:defRPr>
            </a:lvl4pPr>
            <a:lvl5pPr marL="1257300" indent="-228600">
              <a:buClr>
                <a:schemeClr val="accent6"/>
              </a:buClr>
              <a:defRPr sz="1400">
                <a:solidFill>
                  <a:schemeClr val="tx1">
                    <a:lumMod val="65000"/>
                    <a:lumOff val="35000"/>
                  </a:schemeClr>
                </a:solidFill>
              </a:defRPr>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6"/>
          <p:cNvSpPr>
            <a:spLocks noGrp="1"/>
          </p:cNvSpPr>
          <p:nvPr>
            <p:ph type="title"/>
          </p:nvPr>
        </p:nvSpPr>
        <p:spPr>
          <a:xfrm>
            <a:off x="647239" y="595373"/>
            <a:ext cx="10894350" cy="479425"/>
          </a:xfrm>
          <a:prstGeom prst="rect">
            <a:avLst/>
          </a:prstGeom>
        </p:spPr>
        <p:txBody>
          <a:bodyPr/>
          <a:lstStyle/>
          <a:p>
            <a:r>
              <a:rPr lang="en-US" smtClean="0"/>
              <a:t>Click to edit Master title style</a:t>
            </a:r>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3" name="Title 12"/>
          <p:cNvSpPr>
            <a:spLocks noGrp="1"/>
          </p:cNvSpPr>
          <p:nvPr>
            <p:ph type="title"/>
          </p:nvPr>
        </p:nvSpPr>
        <p:spPr>
          <a:xfrm>
            <a:off x="647239" y="595373"/>
            <a:ext cx="10894350" cy="479425"/>
          </a:xfrm>
          <a:prstGeom prst="rect">
            <a:avLst/>
          </a:prstGeom>
        </p:spPr>
        <p:txBody>
          <a:bodyPr/>
          <a:lstStyle/>
          <a:p>
            <a:r>
              <a:rPr lang="en-US" dirty="0" smtClean="0"/>
              <a:t>Click to edit Master title style</a:t>
            </a:r>
            <a:endParaRPr lang="en-US"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8" Type="http://schemas.openxmlformats.org/officeDocument/2006/relationships/image" Target="../media/image1.png"/><Relationship Id="rId19"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4" Type="http://schemas.openxmlformats.org/officeDocument/2006/relationships/theme" Target="../theme/theme2.xml"/><Relationship Id="rId5" Type="http://schemas.openxmlformats.org/officeDocument/2006/relationships/image" Target="../media/image1.png"/><Relationship Id="rId1" Type="http://schemas.openxmlformats.org/officeDocument/2006/relationships/slideLayout" Target="../slideLayouts/slideLayout17.xml"/><Relationship Id="rId2"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2" name="Title Placeholder 1"/>
          <p:cNvSpPr>
            <a:spLocks noGrp="1"/>
          </p:cNvSpPr>
          <p:nvPr>
            <p:ph type="title"/>
          </p:nvPr>
        </p:nvSpPr>
        <p:spPr bwMode="gray">
          <a:xfrm>
            <a:off x="609441" y="533400"/>
            <a:ext cx="10969943" cy="639762"/>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24" name="Date Placeholder 4"/>
          <p:cNvSpPr txBox="1">
            <a:spLocks/>
          </p:cNvSpPr>
          <p:nvPr userDrawn="1"/>
        </p:nvSpPr>
        <p:spPr bwMode="gray">
          <a:xfrm>
            <a:off x="609441" y="6356351"/>
            <a:ext cx="3555074"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smtClean="0">
                <a:ln>
                  <a:noFill/>
                </a:ln>
                <a:solidFill>
                  <a:srgbClr val="637280"/>
                </a:solidFill>
                <a:effectLst/>
                <a:uLnTx/>
                <a:uFillTx/>
                <a:latin typeface="Arial"/>
                <a:ea typeface="+mn-ea"/>
                <a:cs typeface="+mn-cs"/>
              </a:rPr>
              <a:t>©</a:t>
            </a:r>
            <a:r>
              <a:rPr kumimoji="0" lang="en-US" sz="900" b="0" i="0" u="none" strike="noStrike" kern="1200" cap="none" spc="0" normalizeH="0" baseline="0" noProof="0" dirty="0" smtClean="0">
                <a:ln>
                  <a:noFill/>
                </a:ln>
                <a:solidFill>
                  <a:srgbClr val="637280"/>
                </a:solidFill>
                <a:effectLst/>
                <a:uLnTx/>
                <a:uFillTx/>
                <a:latin typeface="Arial"/>
                <a:ea typeface="+mn-ea"/>
                <a:cs typeface="+mn-cs"/>
              </a:rPr>
              <a:t> </a:t>
            </a:r>
            <a:r>
              <a:rPr kumimoji="0" lang="en-US" sz="900" b="0" i="0" u="none" strike="noStrike" kern="1200" cap="none" spc="0" normalizeH="0" baseline="0" noProof="0" dirty="0" err="1" smtClean="0">
                <a:ln>
                  <a:noFill/>
                </a:ln>
                <a:solidFill>
                  <a:srgbClr val="637280"/>
                </a:solidFill>
                <a:effectLst/>
                <a:uLnTx/>
                <a:uFillTx/>
                <a:latin typeface="Arial"/>
                <a:ea typeface="+mn-ea"/>
                <a:cs typeface="+mn-cs"/>
              </a:rPr>
              <a:t>Polycom</a:t>
            </a:r>
            <a:r>
              <a:rPr kumimoji="0" lang="en-US" sz="900" b="0" i="0" u="none" strike="noStrike" kern="1200" cap="none" spc="0" normalizeH="0" baseline="0" noProof="0" dirty="0" smtClean="0">
                <a:ln>
                  <a:noFill/>
                </a:ln>
                <a:solidFill>
                  <a:srgbClr val="637280"/>
                </a:solidFill>
                <a:effectLst/>
                <a:uLnTx/>
                <a:uFillTx/>
                <a:latin typeface="Arial"/>
                <a:ea typeface="+mn-ea"/>
                <a:cs typeface="+mn-cs"/>
              </a:rPr>
              <a:t>, Inc. All rights reserved.</a:t>
            </a:r>
            <a:endParaRPr kumimoji="0" lang="en-US" sz="900" b="0" i="0" u="none" strike="noStrike" kern="1200" cap="none" spc="0" normalizeH="0" baseline="0" noProof="0" dirty="0">
              <a:ln>
                <a:noFill/>
              </a:ln>
              <a:solidFill>
                <a:srgbClr val="637280"/>
              </a:solidFill>
              <a:effectLst/>
              <a:uLnTx/>
              <a:uFillTx/>
              <a:latin typeface="Arial"/>
              <a:ea typeface="+mn-ea"/>
              <a:cs typeface="+mn-cs"/>
            </a:endParaRPr>
          </a:p>
        </p:txBody>
      </p:sp>
      <p:sp>
        <p:nvSpPr>
          <p:cNvPr id="25" name="Slide Number Placeholder 6"/>
          <p:cNvSpPr txBox="1">
            <a:spLocks/>
          </p:cNvSpPr>
          <p:nvPr userDrawn="1"/>
        </p:nvSpPr>
        <p:spPr bwMode="gray">
          <a:xfrm>
            <a:off x="5840479" y="6356351"/>
            <a:ext cx="507868"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AC00AD89-014A-4F2B-B9D8-8C5AD66C5932}" type="slidenum">
              <a:rPr kumimoji="0" lang="en-US" sz="900" b="0" i="0" u="none" strike="noStrike" kern="1200" cap="none" spc="0" normalizeH="0" baseline="0" noProof="0" smtClean="0">
                <a:ln>
                  <a:noFill/>
                </a:ln>
                <a:solidFill>
                  <a:srgbClr val="637280"/>
                </a:solidFill>
                <a:effectLst/>
                <a:uLnTx/>
                <a:uFillTx/>
                <a:latin typeface="Arial"/>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smtClean="0">
              <a:ln>
                <a:noFill/>
              </a:ln>
              <a:solidFill>
                <a:srgbClr val="637280"/>
              </a:solidFill>
              <a:effectLst/>
              <a:uLnTx/>
              <a:uFillTx/>
              <a:latin typeface="Arial"/>
              <a:ea typeface="+mn-ea"/>
              <a:cs typeface="+mn-cs"/>
            </a:endParaRPr>
          </a:p>
        </p:txBody>
      </p:sp>
      <p:pic>
        <p:nvPicPr>
          <p:cNvPr id="26" name="Picture 3" descr="\\mv-fs\Projects\Polycom\03_Assets\Logos\Horizontal\PNGs\Polycom_RGB_Logo (1).png"/>
          <p:cNvPicPr>
            <a:picLocks noChangeAspect="1" noChangeArrowheads="1"/>
          </p:cNvPicPr>
          <p:nvPr userDrawn="1"/>
        </p:nvPicPr>
        <p:blipFill>
          <a:blip r:embed="rId18" cstate="print">
            <a:extLst>
              <a:ext uri="{28A0092B-C50C-407E-A947-70E740481C1C}">
                <a14:useLocalDpi xmlns:a14="http://schemas.microsoft.com/office/drawing/2010/main" val="0"/>
              </a:ext>
            </a:extLst>
          </a:blip>
          <a:srcRect/>
          <a:stretch>
            <a:fillRect/>
          </a:stretch>
        </p:blipFill>
        <p:spPr bwMode="gray">
          <a:xfrm>
            <a:off x="10204468" y="6311379"/>
            <a:ext cx="1427270" cy="371905"/>
          </a:xfrm>
          <a:prstGeom prst="rect">
            <a:avLst/>
          </a:prstGeom>
          <a:noFill/>
          <a:extLst>
            <a:ext uri="{909E8E84-426E-40dd-AFC4-6F175D3DCCD1}">
              <a14:hiddenFill xmlns:a14="http://schemas.microsoft.com/office/drawing/2010/main" xmlns="">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034" r:id="rId1"/>
    <p:sldLayoutId id="2147484017" r:id="rId2"/>
    <p:sldLayoutId id="2147484018" r:id="rId3"/>
    <p:sldLayoutId id="2147484019" r:id="rId4"/>
    <p:sldLayoutId id="2147484030" r:id="rId5"/>
    <p:sldLayoutId id="2147484020" r:id="rId6"/>
    <p:sldLayoutId id="2147484021" r:id="rId7"/>
    <p:sldLayoutId id="2147484022" r:id="rId8"/>
    <p:sldLayoutId id="2147484023" r:id="rId9"/>
    <p:sldLayoutId id="2147484024" r:id="rId10"/>
    <p:sldLayoutId id="2147484025" r:id="rId11"/>
    <p:sldLayoutId id="2147484026" r:id="rId12"/>
    <p:sldLayoutId id="2147484027" r:id="rId13"/>
    <p:sldLayoutId id="2147484033" r:id="rId14"/>
    <p:sldLayoutId id="2147484032" r:id="rId15"/>
    <p:sldLayoutId id="2147484031" r:id="rId16"/>
  </p:sldLayoutIdLst>
  <p:timing>
    <p:tnLst>
      <p:par>
        <p:cTn id="1" dur="indefinite" restart="never" nodeType="tmRoot"/>
      </p:par>
    </p:tnLst>
  </p:timing>
  <p:hf hdr="0" ftr="0" dt="0"/>
  <p:txStyles>
    <p:titleStyle>
      <a:lvl1pPr algn="l" defTabSz="457200" rtl="0" eaLnBrk="1" fontAlgn="base" hangingPunct="1">
        <a:spcBef>
          <a:spcPct val="0"/>
        </a:spcBef>
        <a:spcAft>
          <a:spcPct val="0"/>
        </a:spcAft>
        <a:defRPr sz="3000">
          <a:solidFill>
            <a:schemeClr val="tx1">
              <a:lumMod val="65000"/>
              <a:lumOff val="35000"/>
            </a:schemeClr>
          </a:solidFill>
          <a:latin typeface="+mj-lt"/>
          <a:ea typeface="+mj-ea"/>
          <a:cs typeface="+mj-cs"/>
        </a:defRPr>
      </a:lvl1pPr>
      <a:lvl2pPr algn="l" defTabSz="457200" rtl="0" eaLnBrk="1" fontAlgn="base" hangingPunct="1">
        <a:spcBef>
          <a:spcPct val="0"/>
        </a:spcBef>
        <a:spcAft>
          <a:spcPct val="0"/>
        </a:spcAft>
        <a:defRPr sz="3000">
          <a:solidFill>
            <a:schemeClr val="bg1"/>
          </a:solidFill>
          <a:latin typeface="Arial" charset="0"/>
          <a:cs typeface="Arial" charset="0"/>
        </a:defRPr>
      </a:lvl2pPr>
      <a:lvl3pPr algn="l" defTabSz="457200" rtl="0" eaLnBrk="1" fontAlgn="base" hangingPunct="1">
        <a:spcBef>
          <a:spcPct val="0"/>
        </a:spcBef>
        <a:spcAft>
          <a:spcPct val="0"/>
        </a:spcAft>
        <a:defRPr sz="3000">
          <a:solidFill>
            <a:schemeClr val="bg1"/>
          </a:solidFill>
          <a:latin typeface="Arial" charset="0"/>
          <a:cs typeface="Arial" charset="0"/>
        </a:defRPr>
      </a:lvl3pPr>
      <a:lvl4pPr algn="l" defTabSz="457200" rtl="0" eaLnBrk="1" fontAlgn="base" hangingPunct="1">
        <a:spcBef>
          <a:spcPct val="0"/>
        </a:spcBef>
        <a:spcAft>
          <a:spcPct val="0"/>
        </a:spcAft>
        <a:defRPr sz="3000">
          <a:solidFill>
            <a:schemeClr val="bg1"/>
          </a:solidFill>
          <a:latin typeface="Arial" charset="0"/>
          <a:cs typeface="Arial" charset="0"/>
        </a:defRPr>
      </a:lvl4pPr>
      <a:lvl5pPr algn="l" defTabSz="457200" rtl="0" eaLnBrk="1" fontAlgn="base" hangingPunct="1">
        <a:spcBef>
          <a:spcPct val="0"/>
        </a:spcBef>
        <a:spcAft>
          <a:spcPct val="0"/>
        </a:spcAft>
        <a:defRPr sz="3000">
          <a:solidFill>
            <a:schemeClr val="bg1"/>
          </a:solidFill>
          <a:latin typeface="Arial" charset="0"/>
          <a:cs typeface="Arial" charset="0"/>
        </a:defRPr>
      </a:lvl5pPr>
      <a:lvl6pPr marL="457200" algn="l" defTabSz="457200" rtl="0" eaLnBrk="1" fontAlgn="base" hangingPunct="1">
        <a:spcBef>
          <a:spcPct val="0"/>
        </a:spcBef>
        <a:spcAft>
          <a:spcPct val="0"/>
        </a:spcAft>
        <a:defRPr sz="3000">
          <a:solidFill>
            <a:schemeClr val="bg1"/>
          </a:solidFill>
          <a:latin typeface="Arial" charset="0"/>
          <a:cs typeface="Arial" charset="0"/>
        </a:defRPr>
      </a:lvl6pPr>
      <a:lvl7pPr marL="914400" algn="l" defTabSz="457200" rtl="0" eaLnBrk="1" fontAlgn="base" hangingPunct="1">
        <a:spcBef>
          <a:spcPct val="0"/>
        </a:spcBef>
        <a:spcAft>
          <a:spcPct val="0"/>
        </a:spcAft>
        <a:defRPr sz="3000">
          <a:solidFill>
            <a:schemeClr val="bg1"/>
          </a:solidFill>
          <a:latin typeface="Arial" charset="0"/>
          <a:cs typeface="Arial" charset="0"/>
        </a:defRPr>
      </a:lvl7pPr>
      <a:lvl8pPr marL="1371600" algn="l" defTabSz="457200" rtl="0" eaLnBrk="1" fontAlgn="base" hangingPunct="1">
        <a:spcBef>
          <a:spcPct val="0"/>
        </a:spcBef>
        <a:spcAft>
          <a:spcPct val="0"/>
        </a:spcAft>
        <a:defRPr sz="3000">
          <a:solidFill>
            <a:schemeClr val="bg1"/>
          </a:solidFill>
          <a:latin typeface="Arial" charset="0"/>
          <a:cs typeface="Arial" charset="0"/>
        </a:defRPr>
      </a:lvl8pPr>
      <a:lvl9pPr marL="1828800" algn="l" defTabSz="457200" rtl="0" eaLnBrk="1" fontAlgn="base" hangingPunct="1">
        <a:spcBef>
          <a:spcPct val="0"/>
        </a:spcBef>
        <a:spcAft>
          <a:spcPct val="0"/>
        </a:spcAft>
        <a:defRPr sz="3000">
          <a:solidFill>
            <a:schemeClr val="bg1"/>
          </a:solidFill>
          <a:latin typeface="Arial" charset="0"/>
          <a:cs typeface="Arial" charset="0"/>
        </a:defRPr>
      </a:lvl9pPr>
    </p:titleStyle>
    <p:bodyStyle>
      <a:lvl1pPr marL="342900" indent="-342900" algn="l" rtl="0" eaLnBrk="1" fontAlgn="base" hangingPunct="1">
        <a:spcBef>
          <a:spcPts val="600"/>
        </a:spcBef>
        <a:spcAft>
          <a:spcPct val="0"/>
        </a:spcAft>
        <a:buSzPct val="100000"/>
        <a:buBlip>
          <a:blip r:embed="rId19"/>
        </a:buBlip>
        <a:defRPr sz="2400">
          <a:solidFill>
            <a:schemeClr val="tx1"/>
          </a:solidFill>
          <a:latin typeface="+mn-lt"/>
          <a:ea typeface="+mn-ea"/>
          <a:cs typeface="+mn-cs"/>
        </a:defRPr>
      </a:lvl1pPr>
      <a:lvl2pPr marL="742950" indent="-285750" algn="l" rtl="0" eaLnBrk="1" fontAlgn="base" hangingPunct="1">
        <a:spcBef>
          <a:spcPts val="600"/>
        </a:spcBef>
        <a:spcAft>
          <a:spcPct val="0"/>
        </a:spcAft>
        <a:buClr>
          <a:srgbClr val="999B9E"/>
        </a:buClr>
        <a:buSzPct val="100000"/>
        <a:buFont typeface="Symbol" pitchFamily="18" charset="2"/>
        <a:buChar char="·"/>
        <a:defRPr sz="2000">
          <a:solidFill>
            <a:schemeClr val="tx1"/>
          </a:solidFill>
          <a:latin typeface="+mn-lt"/>
        </a:defRPr>
      </a:lvl2pPr>
      <a:lvl3pPr marL="1143000" indent="-228600" algn="l" rtl="0" eaLnBrk="1" fontAlgn="base" hangingPunct="1">
        <a:spcBef>
          <a:spcPts val="600"/>
        </a:spcBef>
        <a:spcAft>
          <a:spcPct val="0"/>
        </a:spcAft>
        <a:buClr>
          <a:srgbClr val="999B9E"/>
        </a:buClr>
        <a:buSzPct val="100000"/>
        <a:buFont typeface="Symbol" pitchFamily="18" charset="2"/>
        <a:buChar char="·"/>
        <a:defRPr>
          <a:solidFill>
            <a:schemeClr val="tx1"/>
          </a:solidFill>
          <a:latin typeface="+mn-lt"/>
        </a:defRPr>
      </a:lvl3pPr>
      <a:lvl4pPr marL="1600200" indent="-228600" algn="l" rtl="0" eaLnBrk="1" fontAlgn="base" hangingPunct="1">
        <a:spcBef>
          <a:spcPts val="600"/>
        </a:spcBef>
        <a:spcAft>
          <a:spcPct val="0"/>
        </a:spcAft>
        <a:buClr>
          <a:srgbClr val="999B9E"/>
        </a:buClr>
        <a:buSzPct val="100000"/>
        <a:buFont typeface="Symbol" pitchFamily="18" charset="2"/>
        <a:buChar char="·"/>
        <a:defRPr sz="1600">
          <a:solidFill>
            <a:schemeClr val="tx1"/>
          </a:solidFill>
          <a:latin typeface="+mn-lt"/>
        </a:defRPr>
      </a:lvl4pPr>
      <a:lvl5pPr marL="2057400" indent="-228600" algn="l" rtl="0" eaLnBrk="1" fontAlgn="base" hangingPunct="1">
        <a:spcBef>
          <a:spcPct val="20000"/>
        </a:spcBef>
        <a:spcAft>
          <a:spcPct val="0"/>
        </a:spcAft>
        <a:buClr>
          <a:schemeClr val="bg2"/>
        </a:buClr>
        <a:buFont typeface="Symbol" pitchFamily="18" charset="2"/>
        <a:buChar char="·"/>
        <a:defRPr sz="1400">
          <a:solidFill>
            <a:schemeClr val="tx1"/>
          </a:solidFill>
          <a:latin typeface="+mn-lt"/>
        </a:defRPr>
      </a:lvl5pPr>
      <a:lvl6pPr marL="2514600" indent="-228600" algn="l" rtl="0" eaLnBrk="1" fontAlgn="base" hangingPunct="1">
        <a:spcBef>
          <a:spcPct val="20000"/>
        </a:spcBef>
        <a:spcAft>
          <a:spcPct val="0"/>
        </a:spcAft>
        <a:buClr>
          <a:schemeClr val="bg2"/>
        </a:buClr>
        <a:buFont typeface="Symbol" pitchFamily="18" charset="2"/>
        <a:buChar char="·"/>
        <a:defRPr sz="1400">
          <a:solidFill>
            <a:schemeClr val="tx1"/>
          </a:solidFill>
          <a:latin typeface="+mn-lt"/>
        </a:defRPr>
      </a:lvl6pPr>
      <a:lvl7pPr marL="2971800" indent="-228600" algn="l" rtl="0" eaLnBrk="1" fontAlgn="base" hangingPunct="1">
        <a:spcBef>
          <a:spcPct val="20000"/>
        </a:spcBef>
        <a:spcAft>
          <a:spcPct val="0"/>
        </a:spcAft>
        <a:buClr>
          <a:schemeClr val="bg2"/>
        </a:buClr>
        <a:buFont typeface="Symbol" pitchFamily="18" charset="2"/>
        <a:buChar char="·"/>
        <a:defRPr sz="1400">
          <a:solidFill>
            <a:schemeClr val="tx1"/>
          </a:solidFill>
          <a:latin typeface="+mn-lt"/>
        </a:defRPr>
      </a:lvl7pPr>
      <a:lvl8pPr marL="3429000" indent="-228600" algn="l" rtl="0" eaLnBrk="1" fontAlgn="base" hangingPunct="1">
        <a:spcBef>
          <a:spcPct val="20000"/>
        </a:spcBef>
        <a:spcAft>
          <a:spcPct val="0"/>
        </a:spcAft>
        <a:buClr>
          <a:schemeClr val="bg2"/>
        </a:buClr>
        <a:buFont typeface="Symbol" pitchFamily="18" charset="2"/>
        <a:buChar char="·"/>
        <a:defRPr sz="1400">
          <a:solidFill>
            <a:schemeClr val="tx1"/>
          </a:solidFill>
          <a:latin typeface="+mn-lt"/>
        </a:defRPr>
      </a:lvl8pPr>
      <a:lvl9pPr marL="3886200" indent="-228600" algn="l" rtl="0" eaLnBrk="1" fontAlgn="base" hangingPunct="1">
        <a:spcBef>
          <a:spcPct val="20000"/>
        </a:spcBef>
        <a:spcAft>
          <a:spcPct val="0"/>
        </a:spcAft>
        <a:buClr>
          <a:schemeClr val="bg2"/>
        </a:buClr>
        <a:buFont typeface="Symbol" pitchFamily="18" charset="2"/>
        <a:buChar char="·"/>
        <a:defRPr sz="1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609441" y="533400"/>
            <a:ext cx="10969943" cy="639762"/>
          </a:xfrm>
          <a:prstGeom prst="rect">
            <a:avLst/>
          </a:prstGeom>
        </p:spPr>
        <p:txBody>
          <a:bodyPr vert="horz" lIns="91440" tIns="45720" rIns="91440" bIns="45720" rtlCol="0" anchor="b" anchorCtr="0">
            <a:normAutofit/>
          </a:bodyPr>
          <a:lstStyle/>
          <a:p>
            <a:r>
              <a:rPr lang="en-US" dirty="0" smtClean="0"/>
              <a:t>Click to edit Master title style</a:t>
            </a:r>
            <a:endParaRPr lang="en-US" dirty="0"/>
          </a:p>
        </p:txBody>
      </p:sp>
      <p:sp>
        <p:nvSpPr>
          <p:cNvPr id="3" name="Text Placeholder 2"/>
          <p:cNvSpPr>
            <a:spLocks noGrp="1"/>
          </p:cNvSpPr>
          <p:nvPr>
            <p:ph type="body" idx="1"/>
          </p:nvPr>
        </p:nvSpPr>
        <p:spPr bwMode="gray">
          <a:xfrm>
            <a:off x="609441" y="1428750"/>
            <a:ext cx="10969943" cy="46783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Date Placeholder 4"/>
          <p:cNvSpPr txBox="1">
            <a:spLocks/>
          </p:cNvSpPr>
          <p:nvPr/>
        </p:nvSpPr>
        <p:spPr bwMode="gray">
          <a:xfrm>
            <a:off x="609441" y="6356351"/>
            <a:ext cx="3555074"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600" dirty="0" smtClean="0">
                <a:solidFill>
                  <a:schemeClr val="bg1"/>
                </a:solidFill>
              </a:rPr>
              <a:t>©</a:t>
            </a:r>
            <a:r>
              <a:rPr lang="en-US" sz="900" dirty="0" smtClean="0">
                <a:solidFill>
                  <a:schemeClr val="bg1"/>
                </a:solidFill>
              </a:rPr>
              <a:t> Polycom, Inc. All rights reserved.</a:t>
            </a:r>
            <a:endParaRPr lang="en-US" sz="900" dirty="0">
              <a:solidFill>
                <a:schemeClr val="bg1"/>
              </a:solidFill>
            </a:endParaRPr>
          </a:p>
        </p:txBody>
      </p:sp>
      <p:sp>
        <p:nvSpPr>
          <p:cNvPr id="7" name="Slide Number Placeholder 6"/>
          <p:cNvSpPr txBox="1">
            <a:spLocks/>
          </p:cNvSpPr>
          <p:nvPr/>
        </p:nvSpPr>
        <p:spPr bwMode="gray">
          <a:xfrm>
            <a:off x="5840479" y="6356351"/>
            <a:ext cx="507868"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AC00AD89-014A-4F2B-B9D8-8C5AD66C5932}" type="slidenum">
              <a:rPr lang="en-US" sz="900" smtClean="0">
                <a:solidFill>
                  <a:schemeClr val="bg1"/>
                </a:solidFill>
              </a:rPr>
              <a:pPr algn="ctr">
                <a:defRPr/>
              </a:pPr>
              <a:t>‹#›</a:t>
            </a:fld>
            <a:endParaRPr lang="en-US" sz="900" dirty="0" smtClean="0">
              <a:solidFill>
                <a:schemeClr val="bg1"/>
              </a:solidFill>
            </a:endParaRPr>
          </a:p>
        </p:txBody>
      </p:sp>
      <p:pic>
        <p:nvPicPr>
          <p:cNvPr id="10" name="Picture 3" descr="\\mv-fs\Projects\Polycom\03_Assets\Logos\Horizontal\PNGs\Polycom_RGB_Logo (1).png"/>
          <p:cNvPicPr>
            <a:picLocks noChangeAspect="1" noChangeArrowheads="1"/>
          </p:cNvPicPr>
          <p:nvPr userDrawn="1"/>
        </p:nvPicPr>
        <p:blipFill>
          <a:blip r:embed="rId5" cstate="print">
            <a:extLst>
              <a:ext uri="{28A0092B-C50C-407E-A947-70E740481C1C}">
                <a14:useLocalDpi xmlns:a14="http://schemas.microsoft.com/office/drawing/2010/main" val="0"/>
              </a:ext>
            </a:extLst>
          </a:blip>
          <a:srcRect/>
          <a:stretch>
            <a:fillRect/>
          </a:stretch>
        </p:blipFill>
        <p:spPr bwMode="gray">
          <a:xfrm>
            <a:off x="10204468" y="6311379"/>
            <a:ext cx="1427270" cy="37190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557315133"/>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3200" kern="1200">
          <a:solidFill>
            <a:schemeClr val="tx2"/>
          </a:solidFill>
          <a:latin typeface="Arial" pitchFamily="34" charset="0"/>
          <a:ea typeface="+mj-ea"/>
          <a:cs typeface="Arial" pitchFamily="34" charset="0"/>
        </a:defRPr>
      </a:lvl1pPr>
    </p:titleStyle>
    <p:bodyStyle>
      <a:lvl1pPr marL="228600" indent="-228600" algn="l" defTabSz="914400" rtl="0" eaLnBrk="1" latinLnBrk="0" hangingPunct="1">
        <a:lnSpc>
          <a:spcPct val="90000"/>
        </a:lnSpc>
        <a:spcBef>
          <a:spcPts val="1200"/>
        </a:spcBef>
        <a:buClr>
          <a:schemeClr val="tx2"/>
        </a:buClr>
        <a:buFont typeface="Arial" pitchFamily="34" charset="0"/>
        <a:buChar char="•"/>
        <a:defRPr sz="2400" kern="1200">
          <a:solidFill>
            <a:schemeClr val="bg1"/>
          </a:solidFill>
          <a:latin typeface="Arial" pitchFamily="34" charset="0"/>
          <a:ea typeface="+mn-ea"/>
          <a:cs typeface="Arial" pitchFamily="34" charset="0"/>
        </a:defRPr>
      </a:lvl1pPr>
      <a:lvl2pPr marL="533400" indent="-285750" algn="l" defTabSz="914400" rtl="0" eaLnBrk="1" latinLnBrk="0" hangingPunct="1">
        <a:lnSpc>
          <a:spcPct val="90000"/>
        </a:lnSpc>
        <a:spcBef>
          <a:spcPts val="600"/>
        </a:spcBef>
        <a:buClr>
          <a:schemeClr val="tx2"/>
        </a:buClr>
        <a:buFont typeface="Arial" pitchFamily="34" charset="0"/>
        <a:buChar char="−"/>
        <a:defRPr sz="2000" kern="1200">
          <a:solidFill>
            <a:schemeClr val="accent5"/>
          </a:solidFill>
          <a:latin typeface="Arial" pitchFamily="34" charset="0"/>
          <a:ea typeface="+mn-ea"/>
          <a:cs typeface="Arial" pitchFamily="34" charset="0"/>
        </a:defRPr>
      </a:lvl2pPr>
      <a:lvl3pPr marL="857250" indent="-285750" algn="l" defTabSz="914400" rtl="0" eaLnBrk="1" latinLnBrk="0" hangingPunct="1">
        <a:lnSpc>
          <a:spcPct val="90000"/>
        </a:lnSpc>
        <a:spcBef>
          <a:spcPts val="600"/>
        </a:spcBef>
        <a:buClr>
          <a:schemeClr val="tx2"/>
        </a:buClr>
        <a:buFont typeface="Arial" pitchFamily="34" charset="0"/>
        <a:buChar char="−"/>
        <a:defRPr sz="1800" kern="1200">
          <a:solidFill>
            <a:schemeClr val="accent5"/>
          </a:solidFill>
          <a:latin typeface="Arial" pitchFamily="34" charset="0"/>
          <a:ea typeface="+mn-ea"/>
          <a:cs typeface="Arial" pitchFamily="34" charset="0"/>
        </a:defRPr>
      </a:lvl3pPr>
      <a:lvl4pPr marL="10858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4pPr>
      <a:lvl5pPr marL="13144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0.png"/><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3.jpg"/></Relationships>
</file>

<file path=ppt/slides/_rels/slide21.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34.png"/><Relationship Id="rId1" Type="http://schemas.openxmlformats.org/officeDocument/2006/relationships/slideLayout" Target="../slideLayouts/slideLayout18.xml"/><Relationship Id="rId2" Type="http://schemas.openxmlformats.org/officeDocument/2006/relationships/image" Target="../media/image24.png"/><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7" Type="http://schemas.openxmlformats.org/officeDocument/2006/relationships/image" Target="../media/image29.jpeg"/><Relationship Id="rId8" Type="http://schemas.openxmlformats.org/officeDocument/2006/relationships/image" Target="../media/image30.png"/><Relationship Id="rId9" Type="http://schemas.openxmlformats.org/officeDocument/2006/relationships/image" Target="../media/image31.png"/><Relationship Id="rId10"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6.emf"/><Relationship Id="rId5" Type="http://schemas.openxmlformats.org/officeDocument/2006/relationships/image" Target="../media/image37.png"/><Relationship Id="rId1" Type="http://schemas.openxmlformats.org/officeDocument/2006/relationships/vmlDrawing" Target="../drawings/vmlDrawing1.vml"/><Relationship Id="rId2"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3.emf"/><Relationship Id="rId1" Type="http://schemas.openxmlformats.org/officeDocument/2006/relationships/vmlDrawing" Target="../drawings/vmlDrawing2.vml"/><Relationship Id="rId2"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4.emf"/><Relationship Id="rId1" Type="http://schemas.openxmlformats.org/officeDocument/2006/relationships/vmlDrawing" Target="../drawings/vmlDrawing3.vml"/><Relationship Id="rId2"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45.emf"/><Relationship Id="rId1" Type="http://schemas.openxmlformats.org/officeDocument/2006/relationships/vmlDrawing" Target="../drawings/vmlDrawing4.vml"/><Relationship Id="rId2"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6.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7.jpe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48.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2.png"/><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4040187"/>
            <a:ext cx="8633751" cy="901927"/>
          </a:xfrm>
        </p:spPr>
        <p:txBody>
          <a:bodyPr/>
          <a:lstStyle/>
          <a:p>
            <a:r>
              <a:rPr lang="en-US" dirty="0" smtClean="0"/>
              <a:t>NAT</a:t>
            </a:r>
            <a:r>
              <a:rPr lang="zh-CN" altLang="en-US" dirty="0" smtClean="0"/>
              <a:t> </a:t>
            </a:r>
            <a:r>
              <a:rPr lang="en-US" altLang="zh-CN" dirty="0" smtClean="0"/>
              <a:t>and</a:t>
            </a:r>
            <a:r>
              <a:rPr lang="zh-CN" altLang="en-US" dirty="0" smtClean="0"/>
              <a:t> </a:t>
            </a:r>
            <a:r>
              <a:rPr lang="en-US" altLang="zh-CN" dirty="0" smtClean="0"/>
              <a:t>FW</a:t>
            </a:r>
            <a:r>
              <a:rPr lang="en-US" dirty="0" smtClean="0"/>
              <a:t> Traversal</a:t>
            </a:r>
            <a:endParaRPr lang="en-US" dirty="0"/>
          </a:p>
        </p:txBody>
      </p:sp>
      <p:sp>
        <p:nvSpPr>
          <p:cNvPr id="3" name="Text Placeholder 2"/>
          <p:cNvSpPr>
            <a:spLocks noGrp="1"/>
          </p:cNvSpPr>
          <p:nvPr>
            <p:ph type="body" idx="1"/>
          </p:nvPr>
        </p:nvSpPr>
        <p:spPr>
          <a:xfrm>
            <a:off x="609441" y="5314950"/>
            <a:ext cx="10360501" cy="876844"/>
          </a:xfrm>
        </p:spPr>
        <p:txBody>
          <a:bodyPr>
            <a:normAutofit/>
          </a:bodyPr>
          <a:lstStyle/>
          <a:p>
            <a:r>
              <a:rPr lang="en-US" dirty="0" smtClean="0"/>
              <a:t>Shawn Chen</a:t>
            </a:r>
            <a:r>
              <a:rPr lang="zh-CN" altLang="en-US" dirty="0" smtClean="0"/>
              <a:t> </a:t>
            </a:r>
            <a:r>
              <a:rPr lang="en-US" altLang="zh-CN" dirty="0" smtClean="0"/>
              <a:t>(Borrow</a:t>
            </a:r>
            <a:r>
              <a:rPr lang="zh-CN" altLang="en-US" dirty="0" smtClean="0"/>
              <a:t> </a:t>
            </a:r>
            <a:r>
              <a:rPr lang="en-US" altLang="zh-CN" dirty="0" smtClean="0"/>
              <a:t>some</a:t>
            </a:r>
            <a:r>
              <a:rPr lang="zh-CN" altLang="en-US" dirty="0" smtClean="0"/>
              <a:t> </a:t>
            </a:r>
            <a:r>
              <a:rPr lang="en-US" altLang="zh-CN" dirty="0" smtClean="0"/>
              <a:t>slides</a:t>
            </a:r>
            <a:r>
              <a:rPr lang="zh-CN" altLang="en-US" dirty="0" smtClean="0"/>
              <a:t> </a:t>
            </a:r>
            <a:r>
              <a:rPr lang="en-US" altLang="zh-CN" dirty="0" smtClean="0"/>
              <a:t>from</a:t>
            </a:r>
            <a:r>
              <a:rPr lang="zh-CN" altLang="en-US" dirty="0" smtClean="0"/>
              <a:t> </a:t>
            </a:r>
            <a:r>
              <a:rPr lang="en-US" altLang="zh-CN" dirty="0" smtClean="0"/>
              <a:t>Liu</a:t>
            </a:r>
            <a:r>
              <a:rPr lang="zh-CN" altLang="en-US" dirty="0" smtClean="0"/>
              <a:t> </a:t>
            </a:r>
            <a:r>
              <a:rPr lang="en-US" altLang="zh-CN" dirty="0" smtClean="0"/>
              <a:t>Bin)</a:t>
            </a:r>
            <a:endParaRPr lang="en-US" dirty="0" smtClean="0"/>
          </a:p>
          <a:p>
            <a:r>
              <a:rPr lang="en-US" dirty="0" smtClean="0"/>
              <a:t>May, 2017</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Basic NAT Issue (realistic)</a:t>
            </a:r>
            <a:endParaRPr lang="en-US" dirty="0"/>
          </a:p>
        </p:txBody>
      </p:sp>
      <p:sp>
        <p:nvSpPr>
          <p:cNvPr id="4" name="Content Placeholder 2"/>
          <p:cNvSpPr>
            <a:spLocks noGrp="1"/>
          </p:cNvSpPr>
          <p:nvPr>
            <p:ph idx="1"/>
          </p:nvPr>
        </p:nvSpPr>
        <p:spPr>
          <a:xfrm>
            <a:off x="1045029" y="1325107"/>
            <a:ext cx="10406742" cy="4902200"/>
          </a:xfrm>
        </p:spPr>
        <p:txBody>
          <a:bodyPr/>
          <a:lstStyle/>
          <a:p>
            <a:pPr algn="ctr" eaLnBrk="1" hangingPunct="1">
              <a:buFontTx/>
              <a:buNone/>
            </a:pPr>
            <a:r>
              <a:rPr lang="en-US" altLang="en-US" sz="2000"/>
              <a:t>A more realistic example of the NAT issue using 2 firewalls, one for each endpoint.</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118" y="2210932"/>
            <a:ext cx="8766175"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074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Technologies</a:t>
            </a:r>
            <a:r>
              <a:rPr lang="zh-CN" altLang="en-US" dirty="0" smtClean="0"/>
              <a:t> </a:t>
            </a:r>
            <a:r>
              <a:rPr lang="en-US" altLang="zh-CN" dirty="0" smtClean="0"/>
              <a:t>to</a:t>
            </a:r>
            <a:r>
              <a:rPr lang="zh-CN" altLang="en-US" dirty="0" smtClean="0"/>
              <a:t> </a:t>
            </a:r>
            <a:r>
              <a:rPr lang="en-US" altLang="zh-CN" dirty="0" smtClean="0"/>
              <a:t>Resolve</a:t>
            </a:r>
            <a:r>
              <a:rPr lang="zh-CN" altLang="en-US" dirty="0" smtClean="0"/>
              <a:t> </a:t>
            </a:r>
            <a:r>
              <a:rPr lang="en-US" altLang="zh-CN" dirty="0" smtClean="0"/>
              <a:t>NAT</a:t>
            </a:r>
            <a:r>
              <a:rPr lang="zh-CN" altLang="en-US" dirty="0" smtClean="0"/>
              <a:t> </a:t>
            </a:r>
            <a:r>
              <a:rPr lang="en-US" altLang="zh-CN" dirty="0" smtClean="0"/>
              <a:t>issue</a:t>
            </a:r>
            <a:endParaRPr lang="en-US" dirty="0"/>
          </a:p>
        </p:txBody>
      </p:sp>
      <p:sp>
        <p:nvSpPr>
          <p:cNvPr id="3" name="Content Placeholder 2"/>
          <p:cNvSpPr>
            <a:spLocks noGrp="1"/>
          </p:cNvSpPr>
          <p:nvPr>
            <p:ph idx="1"/>
          </p:nvPr>
        </p:nvSpPr>
        <p:spPr/>
        <p:txBody>
          <a:bodyPr/>
          <a:lstStyle/>
          <a:p>
            <a:r>
              <a:rPr lang="en-US" altLang="zh-CN" dirty="0" smtClean="0">
                <a:solidFill>
                  <a:schemeClr val="accent1"/>
                </a:solidFill>
              </a:rPr>
              <a:t>ALG(Application</a:t>
            </a:r>
            <a:r>
              <a:rPr lang="zh-CN" altLang="en-US" dirty="0" smtClean="0">
                <a:solidFill>
                  <a:schemeClr val="accent1"/>
                </a:solidFill>
              </a:rPr>
              <a:t> </a:t>
            </a:r>
            <a:r>
              <a:rPr lang="en-US" altLang="zh-CN" dirty="0" smtClean="0">
                <a:solidFill>
                  <a:schemeClr val="accent1"/>
                </a:solidFill>
              </a:rPr>
              <a:t>Layer</a:t>
            </a:r>
            <a:r>
              <a:rPr lang="zh-CN" altLang="en-US" dirty="0" smtClean="0">
                <a:solidFill>
                  <a:schemeClr val="accent1"/>
                </a:solidFill>
              </a:rPr>
              <a:t> </a:t>
            </a:r>
            <a:r>
              <a:rPr lang="en-US" altLang="zh-CN" dirty="0" smtClean="0">
                <a:solidFill>
                  <a:schemeClr val="accent1"/>
                </a:solidFill>
              </a:rPr>
              <a:t>Gateway)</a:t>
            </a:r>
          </a:p>
          <a:p>
            <a:r>
              <a:rPr lang="en-US" altLang="zh-CN" dirty="0" smtClean="0">
                <a:solidFill>
                  <a:schemeClr val="accent1"/>
                </a:solidFill>
              </a:rPr>
              <a:t>MIDCOM(</a:t>
            </a:r>
            <a:r>
              <a:rPr lang="en-US" altLang="zh-CN" dirty="0" err="1" smtClean="0">
                <a:solidFill>
                  <a:schemeClr val="accent1"/>
                </a:solidFill>
              </a:rPr>
              <a:t>Middlebox</a:t>
            </a:r>
            <a:r>
              <a:rPr lang="zh-CN" altLang="en-US" dirty="0" smtClean="0">
                <a:solidFill>
                  <a:schemeClr val="accent1"/>
                </a:solidFill>
              </a:rPr>
              <a:t> </a:t>
            </a:r>
            <a:r>
              <a:rPr lang="en-US" altLang="zh-CN" dirty="0" smtClean="0">
                <a:solidFill>
                  <a:schemeClr val="accent1"/>
                </a:solidFill>
              </a:rPr>
              <a:t>Communication)</a:t>
            </a:r>
          </a:p>
          <a:p>
            <a:r>
              <a:rPr lang="en-US" altLang="zh-CN" dirty="0" smtClean="0">
                <a:solidFill>
                  <a:schemeClr val="accent1"/>
                </a:solidFill>
              </a:rPr>
              <a:t>STUN(Session</a:t>
            </a:r>
            <a:r>
              <a:rPr lang="zh-CN" altLang="en-US" dirty="0" smtClean="0">
                <a:solidFill>
                  <a:schemeClr val="accent1"/>
                </a:solidFill>
              </a:rPr>
              <a:t> </a:t>
            </a:r>
            <a:r>
              <a:rPr lang="en-US" altLang="zh-CN" dirty="0" smtClean="0">
                <a:solidFill>
                  <a:schemeClr val="accent1"/>
                </a:solidFill>
              </a:rPr>
              <a:t>Traversal</a:t>
            </a:r>
            <a:r>
              <a:rPr lang="zh-CN" altLang="en-US" dirty="0" smtClean="0">
                <a:solidFill>
                  <a:schemeClr val="accent1"/>
                </a:solidFill>
              </a:rPr>
              <a:t> </a:t>
            </a:r>
            <a:r>
              <a:rPr lang="en-US" altLang="zh-CN" dirty="0" smtClean="0">
                <a:solidFill>
                  <a:schemeClr val="accent1"/>
                </a:solidFill>
              </a:rPr>
              <a:t>Utilities</a:t>
            </a:r>
            <a:r>
              <a:rPr lang="zh-CN" altLang="en-US" dirty="0" smtClean="0">
                <a:solidFill>
                  <a:schemeClr val="accent1"/>
                </a:solidFill>
              </a:rPr>
              <a:t> </a:t>
            </a:r>
            <a:r>
              <a:rPr lang="en-US" altLang="zh-CN" dirty="0" smtClean="0">
                <a:solidFill>
                  <a:schemeClr val="accent1"/>
                </a:solidFill>
              </a:rPr>
              <a:t>for</a:t>
            </a:r>
            <a:r>
              <a:rPr lang="zh-CN" altLang="en-US" dirty="0" smtClean="0">
                <a:solidFill>
                  <a:schemeClr val="accent1"/>
                </a:solidFill>
              </a:rPr>
              <a:t> </a:t>
            </a:r>
            <a:r>
              <a:rPr lang="en-US" altLang="zh-CN" dirty="0" smtClean="0">
                <a:solidFill>
                  <a:schemeClr val="accent1"/>
                </a:solidFill>
              </a:rPr>
              <a:t>NAT)</a:t>
            </a:r>
          </a:p>
          <a:p>
            <a:r>
              <a:rPr lang="en-US" altLang="zh-CN" dirty="0" smtClean="0">
                <a:solidFill>
                  <a:schemeClr val="accent1"/>
                </a:solidFill>
              </a:rPr>
              <a:t>TURN(Traversal</a:t>
            </a:r>
            <a:r>
              <a:rPr lang="zh-CN" altLang="en-US" dirty="0" smtClean="0">
                <a:solidFill>
                  <a:schemeClr val="accent1"/>
                </a:solidFill>
              </a:rPr>
              <a:t> </a:t>
            </a:r>
            <a:r>
              <a:rPr lang="en-US" altLang="zh-CN" dirty="0" smtClean="0">
                <a:solidFill>
                  <a:schemeClr val="accent1"/>
                </a:solidFill>
              </a:rPr>
              <a:t>Using</a:t>
            </a:r>
            <a:r>
              <a:rPr lang="zh-CN" altLang="en-US" dirty="0" smtClean="0">
                <a:solidFill>
                  <a:schemeClr val="accent1"/>
                </a:solidFill>
              </a:rPr>
              <a:t> </a:t>
            </a:r>
            <a:r>
              <a:rPr lang="en-US" altLang="zh-CN" dirty="0" smtClean="0">
                <a:solidFill>
                  <a:schemeClr val="accent1"/>
                </a:solidFill>
              </a:rPr>
              <a:t>Relays</a:t>
            </a:r>
            <a:r>
              <a:rPr lang="zh-CN" altLang="en-US" dirty="0" smtClean="0">
                <a:solidFill>
                  <a:schemeClr val="accent1"/>
                </a:solidFill>
              </a:rPr>
              <a:t> </a:t>
            </a:r>
            <a:r>
              <a:rPr lang="en-US" altLang="zh-CN" dirty="0" smtClean="0">
                <a:solidFill>
                  <a:schemeClr val="accent1"/>
                </a:solidFill>
              </a:rPr>
              <a:t>around</a:t>
            </a:r>
            <a:r>
              <a:rPr lang="zh-CN" altLang="en-US" dirty="0" smtClean="0">
                <a:solidFill>
                  <a:schemeClr val="accent1"/>
                </a:solidFill>
              </a:rPr>
              <a:t> </a:t>
            </a:r>
            <a:r>
              <a:rPr lang="en-US" altLang="zh-CN" dirty="0" smtClean="0">
                <a:solidFill>
                  <a:schemeClr val="accent1"/>
                </a:solidFill>
              </a:rPr>
              <a:t>NAT)</a:t>
            </a:r>
          </a:p>
          <a:p>
            <a:r>
              <a:rPr lang="en-US" altLang="zh-CN" dirty="0" smtClean="0">
                <a:solidFill>
                  <a:schemeClr val="accent1"/>
                </a:solidFill>
              </a:rPr>
              <a:t>ICE(Interactive</a:t>
            </a:r>
            <a:r>
              <a:rPr lang="zh-CN" altLang="en-US" dirty="0" smtClean="0">
                <a:solidFill>
                  <a:schemeClr val="accent1"/>
                </a:solidFill>
              </a:rPr>
              <a:t> </a:t>
            </a:r>
            <a:r>
              <a:rPr lang="en-US" altLang="zh-CN" dirty="0" smtClean="0">
                <a:solidFill>
                  <a:schemeClr val="accent1"/>
                </a:solidFill>
              </a:rPr>
              <a:t>Connectivity</a:t>
            </a:r>
            <a:r>
              <a:rPr lang="zh-CN" altLang="en-US" dirty="0" smtClean="0">
                <a:solidFill>
                  <a:schemeClr val="accent1"/>
                </a:solidFill>
              </a:rPr>
              <a:t> </a:t>
            </a:r>
            <a:r>
              <a:rPr lang="en-US" altLang="zh-CN" dirty="0" smtClean="0">
                <a:solidFill>
                  <a:schemeClr val="accent1"/>
                </a:solidFill>
              </a:rPr>
              <a:t>Establishment)</a:t>
            </a:r>
          </a:p>
          <a:p>
            <a:r>
              <a:rPr lang="en-US" altLang="zh-CN" dirty="0">
                <a:solidFill>
                  <a:schemeClr val="accent1"/>
                </a:solidFill>
              </a:rPr>
              <a:t>SBC(Session</a:t>
            </a:r>
            <a:r>
              <a:rPr lang="zh-CN" altLang="en-US" dirty="0">
                <a:solidFill>
                  <a:schemeClr val="accent1"/>
                </a:solidFill>
              </a:rPr>
              <a:t> </a:t>
            </a:r>
            <a:r>
              <a:rPr lang="en-US" altLang="zh-CN" dirty="0">
                <a:solidFill>
                  <a:schemeClr val="accent1"/>
                </a:solidFill>
              </a:rPr>
              <a:t>Border</a:t>
            </a:r>
            <a:r>
              <a:rPr lang="zh-CN" altLang="en-US" dirty="0">
                <a:solidFill>
                  <a:schemeClr val="accent1"/>
                </a:solidFill>
              </a:rPr>
              <a:t> </a:t>
            </a:r>
            <a:r>
              <a:rPr lang="en-US" altLang="zh-CN" dirty="0">
                <a:solidFill>
                  <a:schemeClr val="accent1"/>
                </a:solidFill>
              </a:rPr>
              <a:t>Controller)</a:t>
            </a:r>
          </a:p>
          <a:p>
            <a:endParaRPr lang="en-US" altLang="zh-CN" dirty="0" smtClean="0">
              <a:solidFill>
                <a:schemeClr val="accent1"/>
              </a:solidFill>
            </a:endParaRPr>
          </a:p>
        </p:txBody>
      </p:sp>
    </p:spTree>
    <p:extLst>
      <p:ext uri="{BB962C8B-B14F-4D97-AF65-F5344CB8AC3E}">
        <p14:creationId xmlns:p14="http://schemas.microsoft.com/office/powerpoint/2010/main" val="1423245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STUN</a:t>
            </a:r>
            <a:endParaRPr lang="en-US" dirty="0"/>
          </a:p>
        </p:txBody>
      </p:sp>
      <p:sp>
        <p:nvSpPr>
          <p:cNvPr id="3" name="Content Placeholder 2"/>
          <p:cNvSpPr>
            <a:spLocks noGrp="1"/>
          </p:cNvSpPr>
          <p:nvPr>
            <p:ph idx="1"/>
          </p:nvPr>
        </p:nvSpPr>
        <p:spPr/>
        <p:txBody>
          <a:bodyPr/>
          <a:lstStyle/>
          <a:p>
            <a:pPr marL="342900" lvl="1" indent="-342900">
              <a:buClrTx/>
              <a:buFont typeface="Symbol" pitchFamily="18" charset="2"/>
              <a:buBlip>
                <a:blip r:embed="rId2"/>
              </a:buBlip>
              <a:defRPr/>
            </a:pPr>
            <a:r>
              <a:rPr lang="en-US" sz="2400" dirty="0"/>
              <a:t>STUN --- </a:t>
            </a:r>
            <a:r>
              <a:rPr lang="en-US" sz="2400" dirty="0">
                <a:solidFill>
                  <a:schemeClr val="tx2"/>
                </a:solidFill>
              </a:rPr>
              <a:t>S</a:t>
            </a:r>
            <a:r>
              <a:rPr lang="en-US" sz="2400" dirty="0">
                <a:solidFill>
                  <a:srgbClr val="4C4C4C"/>
                </a:solidFill>
              </a:rPr>
              <a:t>ession </a:t>
            </a:r>
            <a:r>
              <a:rPr lang="en-US" sz="2400" dirty="0">
                <a:solidFill>
                  <a:schemeClr val="tx2"/>
                </a:solidFill>
              </a:rPr>
              <a:t>T</a:t>
            </a:r>
            <a:r>
              <a:rPr lang="en-US" sz="2400" dirty="0">
                <a:solidFill>
                  <a:srgbClr val="4C4C4C"/>
                </a:solidFill>
              </a:rPr>
              <a:t>raversal </a:t>
            </a:r>
            <a:r>
              <a:rPr lang="en-US" sz="2400" dirty="0">
                <a:solidFill>
                  <a:schemeClr val="tx2"/>
                </a:solidFill>
              </a:rPr>
              <a:t>U</a:t>
            </a:r>
            <a:r>
              <a:rPr lang="en-US" sz="2400" dirty="0">
                <a:solidFill>
                  <a:srgbClr val="4C4C4C"/>
                </a:solidFill>
              </a:rPr>
              <a:t>tilities For </a:t>
            </a:r>
            <a:r>
              <a:rPr lang="en-US" sz="2400" dirty="0">
                <a:solidFill>
                  <a:schemeClr val="tx2"/>
                </a:solidFill>
              </a:rPr>
              <a:t>N</a:t>
            </a:r>
            <a:r>
              <a:rPr lang="en-US" sz="2400" dirty="0">
                <a:solidFill>
                  <a:srgbClr val="4C4C4C"/>
                </a:solidFill>
              </a:rPr>
              <a:t>AT</a:t>
            </a:r>
          </a:p>
          <a:p>
            <a:pPr lvl="1">
              <a:buClr>
                <a:schemeClr val="accent6">
                  <a:lumMod val="60000"/>
                  <a:lumOff val="40000"/>
                </a:schemeClr>
              </a:buClr>
              <a:buFont typeface="Wingdings" pitchFamily="2" charset="2"/>
              <a:buChar char="§"/>
              <a:defRPr/>
            </a:pPr>
            <a:r>
              <a:rPr lang="en-US" dirty="0"/>
              <a:t>Help the Client discover its Reflective Address</a:t>
            </a:r>
          </a:p>
          <a:p>
            <a:pPr lvl="1">
              <a:buClr>
                <a:schemeClr val="accent6">
                  <a:lumMod val="60000"/>
                  <a:lumOff val="40000"/>
                </a:schemeClr>
              </a:buClr>
              <a:buFont typeface="Wingdings" pitchFamily="2" charset="2"/>
              <a:buChar char="§"/>
              <a:defRPr/>
            </a:pPr>
            <a:r>
              <a:rPr lang="en-US" dirty="0"/>
              <a:t>Keep Hole Alive</a:t>
            </a:r>
          </a:p>
          <a:p>
            <a:pPr lvl="1">
              <a:buClr>
                <a:schemeClr val="accent6">
                  <a:lumMod val="60000"/>
                  <a:lumOff val="40000"/>
                </a:schemeClr>
              </a:buClr>
              <a:buFont typeface="Wingdings" pitchFamily="2" charset="2"/>
              <a:buChar char="§"/>
              <a:defRPr/>
            </a:pPr>
            <a:r>
              <a:rPr lang="en-US" dirty="0"/>
              <a:t>Nonsupport TCP protocol</a:t>
            </a:r>
          </a:p>
          <a:p>
            <a:pPr lvl="1">
              <a:buClr>
                <a:schemeClr val="accent6">
                  <a:lumMod val="60000"/>
                  <a:lumOff val="40000"/>
                </a:schemeClr>
              </a:buClr>
              <a:buFont typeface="Wingdings" pitchFamily="2" charset="2"/>
              <a:buChar char="§"/>
              <a:defRPr/>
            </a:pPr>
            <a:r>
              <a:rPr lang="en-US" dirty="0"/>
              <a:t>TLV coding</a:t>
            </a:r>
          </a:p>
          <a:p>
            <a:pPr lvl="1">
              <a:buClr>
                <a:schemeClr val="accent6">
                  <a:lumMod val="60000"/>
                  <a:lumOff val="40000"/>
                </a:schemeClr>
              </a:buClr>
              <a:buFont typeface="Wingdings" pitchFamily="2" charset="2"/>
              <a:buChar char="§"/>
              <a:defRPr/>
            </a:pPr>
            <a:r>
              <a:rPr lang="en-US" dirty="0"/>
              <a:t>Message </a:t>
            </a:r>
          </a:p>
          <a:p>
            <a:pPr lvl="1">
              <a:buClr>
                <a:schemeClr val="accent6">
                  <a:lumMod val="60000"/>
                  <a:lumOff val="40000"/>
                </a:schemeClr>
              </a:buClr>
              <a:buFont typeface="Symbol" pitchFamily="18" charset="2"/>
              <a:buNone/>
              <a:defRPr/>
            </a:pPr>
            <a:r>
              <a:rPr lang="en-US" dirty="0"/>
              <a:t>    0x0001 : Binding Request</a:t>
            </a:r>
            <a:br>
              <a:rPr lang="en-US" dirty="0"/>
            </a:br>
            <a:r>
              <a:rPr lang="en-US" dirty="0"/>
              <a:t>0x0101 : Binding Response</a:t>
            </a:r>
            <a:br>
              <a:rPr lang="en-US" dirty="0"/>
            </a:br>
            <a:r>
              <a:rPr lang="en-US" dirty="0"/>
              <a:t>0x0111 : Binding Error Response</a:t>
            </a:r>
            <a:br>
              <a:rPr lang="en-US" dirty="0"/>
            </a:br>
            <a:r>
              <a:rPr lang="en-US" dirty="0"/>
              <a:t>0x0002 : Shared Secret Request</a:t>
            </a:r>
            <a:br>
              <a:rPr lang="en-US" dirty="0"/>
            </a:br>
            <a:r>
              <a:rPr lang="en-US" dirty="0"/>
              <a:t>0x0102 : Shared Secret Response</a:t>
            </a:r>
            <a:br>
              <a:rPr lang="en-US" dirty="0"/>
            </a:br>
            <a:r>
              <a:rPr lang="en-US" dirty="0"/>
              <a:t>0x0112 : Shared Secret Error Response</a:t>
            </a:r>
          </a:p>
          <a:p>
            <a:endParaRPr lang="en-US" dirty="0"/>
          </a:p>
        </p:txBody>
      </p:sp>
    </p:spTree>
    <p:extLst>
      <p:ext uri="{BB962C8B-B14F-4D97-AF65-F5344CB8AC3E}">
        <p14:creationId xmlns:p14="http://schemas.microsoft.com/office/powerpoint/2010/main" val="46943700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Basic STUN</a:t>
            </a:r>
            <a:endParaRPr lang="en-US" dirty="0"/>
          </a:p>
        </p:txBody>
      </p:sp>
      <p:sp>
        <p:nvSpPr>
          <p:cNvPr id="4" name="Content Placeholder 2"/>
          <p:cNvSpPr>
            <a:spLocks noGrp="1"/>
          </p:cNvSpPr>
          <p:nvPr>
            <p:ph idx="1"/>
          </p:nvPr>
        </p:nvSpPr>
        <p:spPr>
          <a:xfrm>
            <a:off x="1577749" y="1253899"/>
            <a:ext cx="8777287" cy="4902200"/>
          </a:xfrm>
        </p:spPr>
        <p:txBody>
          <a:bodyPr/>
          <a:lstStyle/>
          <a:p>
            <a:pPr algn="ctr" eaLnBrk="1" hangingPunct="1">
              <a:buFontTx/>
              <a:buNone/>
            </a:pPr>
            <a:r>
              <a:rPr lang="en-US" altLang="en-US" sz="2000"/>
              <a:t>A STUN server sits on the opposite side of a firewall and allows an endpoint to ask what its address on the other side of the firewall is.  That endpoint can then use this address instead of its local one for media.</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4124" y="2382611"/>
            <a:ext cx="8278812"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279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More Realistic STUN</a:t>
            </a:r>
            <a:endParaRPr lang="en-US"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5668" y="1686606"/>
            <a:ext cx="8339138" cy="417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6526789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a:t>
            </a:r>
            <a:endParaRPr lang="en-US" dirty="0"/>
          </a:p>
        </p:txBody>
      </p:sp>
      <p:sp>
        <p:nvSpPr>
          <p:cNvPr id="3" name="Content Placeholder 2"/>
          <p:cNvSpPr>
            <a:spLocks noGrp="1"/>
          </p:cNvSpPr>
          <p:nvPr>
            <p:ph idx="1"/>
          </p:nvPr>
        </p:nvSpPr>
        <p:spPr/>
        <p:txBody>
          <a:bodyPr/>
          <a:lstStyle/>
          <a:p>
            <a:pPr marL="342900" lvl="1" indent="-342900">
              <a:buClrTx/>
              <a:buFont typeface="Symbol" pitchFamily="18" charset="2"/>
              <a:buBlip>
                <a:blip r:embed="rId2"/>
              </a:buBlip>
              <a:defRPr/>
            </a:pPr>
            <a:r>
              <a:rPr lang="en-US" sz="2400" dirty="0"/>
              <a:t>TURN---</a:t>
            </a:r>
            <a:r>
              <a:rPr lang="en-US" sz="2400" dirty="0">
                <a:solidFill>
                  <a:schemeClr val="tx2"/>
                </a:solidFill>
              </a:rPr>
              <a:t>T</a:t>
            </a:r>
            <a:r>
              <a:rPr lang="en-US" sz="2400" dirty="0">
                <a:solidFill>
                  <a:srgbClr val="4C4C4C"/>
                </a:solidFill>
              </a:rPr>
              <a:t>raversal </a:t>
            </a:r>
            <a:r>
              <a:rPr lang="en-US" sz="2400" dirty="0">
                <a:solidFill>
                  <a:schemeClr val="tx2"/>
                </a:solidFill>
              </a:rPr>
              <a:t>U</a:t>
            </a:r>
            <a:r>
              <a:rPr lang="en-US" sz="2400" dirty="0">
                <a:solidFill>
                  <a:srgbClr val="4C4C4C"/>
                </a:solidFill>
              </a:rPr>
              <a:t>sing </a:t>
            </a:r>
            <a:r>
              <a:rPr lang="en-US" sz="2400" dirty="0">
                <a:solidFill>
                  <a:schemeClr val="tx2"/>
                </a:solidFill>
              </a:rPr>
              <a:t>R</a:t>
            </a:r>
            <a:r>
              <a:rPr lang="en-US" sz="2400" dirty="0">
                <a:solidFill>
                  <a:srgbClr val="4C4C4C"/>
                </a:solidFill>
              </a:rPr>
              <a:t>elays around </a:t>
            </a:r>
            <a:r>
              <a:rPr lang="en-US" sz="2400" dirty="0">
                <a:solidFill>
                  <a:schemeClr val="tx2"/>
                </a:solidFill>
              </a:rPr>
              <a:t>N</a:t>
            </a:r>
            <a:r>
              <a:rPr lang="en-US" sz="2400" dirty="0">
                <a:solidFill>
                  <a:srgbClr val="4C4C4C"/>
                </a:solidFill>
              </a:rPr>
              <a:t>AT</a:t>
            </a:r>
          </a:p>
          <a:p>
            <a:pPr lvl="1">
              <a:buClr>
                <a:schemeClr val="accent6">
                  <a:lumMod val="60000"/>
                  <a:lumOff val="40000"/>
                </a:schemeClr>
              </a:buClr>
              <a:buFont typeface="Wingdings" pitchFamily="2" charset="2"/>
              <a:buChar char="§"/>
              <a:defRPr/>
            </a:pPr>
            <a:r>
              <a:rPr lang="en-US" dirty="0"/>
              <a:t>Used by client to allocate  Relayed Transport address on TURN</a:t>
            </a:r>
          </a:p>
          <a:p>
            <a:pPr lvl="1">
              <a:buClr>
                <a:schemeClr val="accent6">
                  <a:lumMod val="60000"/>
                  <a:lumOff val="40000"/>
                </a:schemeClr>
              </a:buClr>
              <a:buFont typeface="Wingdings" pitchFamily="2" charset="2"/>
              <a:buChar char="§"/>
              <a:defRPr/>
            </a:pPr>
            <a:r>
              <a:rPr lang="en-US" dirty="0"/>
              <a:t>Server establishes forward mapping table</a:t>
            </a:r>
          </a:p>
          <a:p>
            <a:pPr lvl="1">
              <a:buClr>
                <a:schemeClr val="accent6">
                  <a:lumMod val="60000"/>
                  <a:lumOff val="40000"/>
                </a:schemeClr>
              </a:buClr>
              <a:buFont typeface="Wingdings" pitchFamily="2" charset="2"/>
              <a:buChar char="§"/>
              <a:defRPr/>
            </a:pPr>
            <a:r>
              <a:rPr lang="en-US" dirty="0"/>
              <a:t>TURN messages are packaged within a STUN message header</a:t>
            </a:r>
          </a:p>
          <a:p>
            <a:pPr lvl="1">
              <a:buClr>
                <a:schemeClr val="accent6">
                  <a:lumMod val="60000"/>
                  <a:lumOff val="40000"/>
                </a:schemeClr>
              </a:buClr>
              <a:buFont typeface="Wingdings" pitchFamily="2" charset="2"/>
              <a:buChar char="§"/>
              <a:defRPr/>
            </a:pPr>
            <a:r>
              <a:rPr lang="en-US" dirty="0"/>
              <a:t>Message Type:</a:t>
            </a:r>
          </a:p>
          <a:p>
            <a:pPr>
              <a:buFontTx/>
              <a:buNone/>
              <a:defRPr/>
            </a:pPr>
            <a:r>
              <a:rPr lang="en-US" sz="2000" dirty="0"/>
              <a:t>           0x0003: Allocate request</a:t>
            </a:r>
          </a:p>
          <a:p>
            <a:pPr>
              <a:buFontTx/>
              <a:buNone/>
              <a:defRPr/>
            </a:pPr>
            <a:r>
              <a:rPr lang="en-US" sz="2000" dirty="0"/>
              <a:t>           0x0103: Allocate response</a:t>
            </a:r>
          </a:p>
          <a:p>
            <a:pPr>
              <a:buFontTx/>
              <a:buNone/>
              <a:defRPr/>
            </a:pPr>
            <a:r>
              <a:rPr lang="en-US" sz="2000" dirty="0"/>
              <a:t>           0x0004: Send request</a:t>
            </a:r>
          </a:p>
          <a:p>
            <a:pPr>
              <a:buFontTx/>
              <a:buNone/>
              <a:defRPr/>
            </a:pPr>
            <a:r>
              <a:rPr lang="en-US" sz="2000" dirty="0"/>
              <a:t>           0x0115: Data Indication</a:t>
            </a:r>
          </a:p>
          <a:p>
            <a:pPr>
              <a:buFontTx/>
              <a:buNone/>
              <a:defRPr/>
            </a:pPr>
            <a:r>
              <a:rPr lang="en-US" sz="2000" dirty="0"/>
              <a:t>           0x0006: Set Active Destination request</a:t>
            </a:r>
          </a:p>
          <a:p>
            <a:pPr>
              <a:buFontTx/>
              <a:buNone/>
              <a:defRPr/>
            </a:pPr>
            <a:r>
              <a:rPr lang="en-US" sz="2000" dirty="0"/>
              <a:t>           0x0106: Set Active Destination response</a:t>
            </a:r>
            <a:endParaRPr lang="en-US" dirty="0"/>
          </a:p>
        </p:txBody>
      </p:sp>
    </p:spTree>
    <p:extLst>
      <p:ext uri="{BB962C8B-B14F-4D97-AF65-F5344CB8AC3E}">
        <p14:creationId xmlns:p14="http://schemas.microsoft.com/office/powerpoint/2010/main" val="16890259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TURN</a:t>
            </a:r>
            <a:endParaRPr lang="en-US" dirty="0"/>
          </a:p>
        </p:txBody>
      </p:sp>
      <p:sp>
        <p:nvSpPr>
          <p:cNvPr id="4" name="Content Placeholder 2"/>
          <p:cNvSpPr>
            <a:spLocks noGrp="1"/>
          </p:cNvSpPr>
          <p:nvPr>
            <p:ph idx="1"/>
          </p:nvPr>
        </p:nvSpPr>
        <p:spPr>
          <a:xfrm>
            <a:off x="2006147" y="1433966"/>
            <a:ext cx="8204200" cy="4902200"/>
          </a:xfrm>
        </p:spPr>
        <p:txBody>
          <a:bodyPr/>
          <a:lstStyle/>
          <a:p>
            <a:pPr algn="ctr" eaLnBrk="1" hangingPunct="1">
              <a:buFontTx/>
              <a:buNone/>
            </a:pPr>
            <a:r>
              <a:rPr lang="en-US" altLang="en-US" sz="2000"/>
              <a:t>A TURN server is just a media relay.</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8322" y="1986416"/>
            <a:ext cx="8777288" cy="445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205825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Turn</a:t>
            </a:r>
            <a:r>
              <a:rPr lang="zh-CN" altLang="en-US" dirty="0" smtClean="0"/>
              <a:t> </a:t>
            </a:r>
            <a:r>
              <a:rPr lang="en-US" altLang="zh-CN" dirty="0" smtClean="0"/>
              <a:t>Flow</a:t>
            </a:r>
            <a:endParaRPr lang="en-US" dirty="0"/>
          </a:p>
        </p:txBody>
      </p:sp>
      <p:pic>
        <p:nvPicPr>
          <p:cNvPr id="4" name="Picture 4"/>
          <p:cNvPicPr>
            <a:picLocks noChangeAspect="1" noChangeArrowheads="1"/>
          </p:cNvPicPr>
          <p:nvPr/>
        </p:nvPicPr>
        <p:blipFill>
          <a:blip r:embed="rId2"/>
          <a:srcRect/>
          <a:stretch>
            <a:fillRect/>
          </a:stretch>
        </p:blipFill>
        <p:spPr bwMode="auto">
          <a:xfrm>
            <a:off x="609441" y="1406299"/>
            <a:ext cx="5078186" cy="4795837"/>
          </a:xfrm>
          <a:prstGeom prst="rect">
            <a:avLst/>
          </a:prstGeom>
          <a:noFill/>
        </p:spPr>
      </p:pic>
      <p:pic>
        <p:nvPicPr>
          <p:cNvPr id="5" name="Picture 4"/>
          <p:cNvPicPr>
            <a:picLocks noChangeAspect="1" noChangeArrowheads="1"/>
          </p:cNvPicPr>
          <p:nvPr/>
        </p:nvPicPr>
        <p:blipFill>
          <a:blip r:embed="rId3"/>
          <a:srcRect/>
          <a:stretch>
            <a:fillRect/>
          </a:stretch>
        </p:blipFill>
        <p:spPr bwMode="auto">
          <a:xfrm>
            <a:off x="6497183" y="1560740"/>
            <a:ext cx="5172302" cy="4807404"/>
          </a:xfrm>
          <a:prstGeom prst="rect">
            <a:avLst/>
          </a:prstGeom>
          <a:noFill/>
        </p:spPr>
      </p:pic>
    </p:spTree>
    <p:extLst>
      <p:ext uri="{BB962C8B-B14F-4D97-AF65-F5344CB8AC3E}">
        <p14:creationId xmlns:p14="http://schemas.microsoft.com/office/powerpoint/2010/main" val="3980454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a:t>
            </a:r>
            <a:endParaRPr lang="en-US" dirty="0"/>
          </a:p>
        </p:txBody>
      </p:sp>
      <p:sp>
        <p:nvSpPr>
          <p:cNvPr id="3" name="Content Placeholder 2"/>
          <p:cNvSpPr>
            <a:spLocks noGrp="1"/>
          </p:cNvSpPr>
          <p:nvPr>
            <p:ph idx="1"/>
          </p:nvPr>
        </p:nvSpPr>
        <p:spPr/>
        <p:txBody>
          <a:bodyPr/>
          <a:lstStyle/>
          <a:p>
            <a:pPr marL="342900" lvl="1" indent="-342900">
              <a:buClrTx/>
              <a:buFont typeface="Symbol" pitchFamily="18" charset="2"/>
              <a:buBlip>
                <a:blip r:embed="rId2"/>
              </a:buBlip>
              <a:defRPr/>
            </a:pPr>
            <a:r>
              <a:rPr lang="en-US" sz="2400" dirty="0"/>
              <a:t>ICE---</a:t>
            </a:r>
            <a:r>
              <a:rPr lang="en-US" sz="2400" dirty="0">
                <a:solidFill>
                  <a:schemeClr val="tx2"/>
                </a:solidFill>
              </a:rPr>
              <a:t>I</a:t>
            </a:r>
            <a:r>
              <a:rPr lang="en-US" sz="2400" dirty="0">
                <a:solidFill>
                  <a:srgbClr val="4C4C4C"/>
                </a:solidFill>
              </a:rPr>
              <a:t>nteractive </a:t>
            </a:r>
            <a:r>
              <a:rPr lang="en-US" sz="2400" dirty="0">
                <a:solidFill>
                  <a:schemeClr val="tx2"/>
                </a:solidFill>
              </a:rPr>
              <a:t>C</a:t>
            </a:r>
            <a:r>
              <a:rPr lang="en-US" sz="2400" dirty="0">
                <a:solidFill>
                  <a:srgbClr val="4C4C4C"/>
                </a:solidFill>
              </a:rPr>
              <a:t>onnectivity </a:t>
            </a:r>
            <a:r>
              <a:rPr lang="en-US" sz="2400" dirty="0">
                <a:solidFill>
                  <a:schemeClr val="tx2"/>
                </a:solidFill>
              </a:rPr>
              <a:t>E</a:t>
            </a:r>
            <a:r>
              <a:rPr lang="en-US" sz="2400" dirty="0">
                <a:solidFill>
                  <a:srgbClr val="4C4C4C"/>
                </a:solidFill>
              </a:rPr>
              <a:t>stablishment</a:t>
            </a:r>
          </a:p>
          <a:p>
            <a:pPr lvl="1">
              <a:buClr>
                <a:schemeClr val="accent6">
                  <a:lumMod val="60000"/>
                  <a:lumOff val="40000"/>
                </a:schemeClr>
              </a:buClr>
              <a:buFont typeface="Wingdings" pitchFamily="2" charset="2"/>
              <a:buChar char="§"/>
              <a:defRPr/>
            </a:pPr>
            <a:r>
              <a:rPr lang="en-US" dirty="0"/>
              <a:t>Make use of TURN and STUN messages to gather candidate address (host, reflective, relay address)</a:t>
            </a:r>
          </a:p>
          <a:p>
            <a:pPr lvl="1">
              <a:buClr>
                <a:schemeClr val="accent6">
                  <a:lumMod val="60000"/>
                  <a:lumOff val="40000"/>
                </a:schemeClr>
              </a:buClr>
              <a:buFont typeface="Wingdings" pitchFamily="2" charset="2"/>
              <a:buChar char="§"/>
              <a:defRPr/>
            </a:pPr>
            <a:r>
              <a:rPr lang="en-US" dirty="0"/>
              <a:t>Send the address pairs in SIP SDP</a:t>
            </a:r>
          </a:p>
          <a:p>
            <a:pPr lvl="1">
              <a:buClr>
                <a:schemeClr val="accent6">
                  <a:lumMod val="60000"/>
                  <a:lumOff val="40000"/>
                </a:schemeClr>
              </a:buClr>
              <a:buFont typeface="Wingdings" pitchFamily="2" charset="2"/>
              <a:buChar char="§"/>
              <a:defRPr/>
            </a:pPr>
            <a:r>
              <a:rPr lang="en-US" dirty="0"/>
              <a:t>Make Use of STUN to perform Connectivity Checks on these address pairs</a:t>
            </a:r>
          </a:p>
          <a:p>
            <a:pPr lvl="1">
              <a:buClr>
                <a:schemeClr val="accent6">
                  <a:lumMod val="60000"/>
                  <a:lumOff val="40000"/>
                </a:schemeClr>
              </a:buClr>
              <a:buFont typeface="Wingdings" pitchFamily="2" charset="2"/>
              <a:buChar char="§"/>
              <a:defRPr/>
            </a:pPr>
            <a:r>
              <a:rPr lang="en-US" dirty="0"/>
              <a:t>Signal </a:t>
            </a:r>
            <a:r>
              <a:rPr lang="en-US" altLang="zh-CN" dirty="0"/>
              <a:t>the remote endpoint on winning pair via the USE-CANDIDATE attribute in the STUN signaling</a:t>
            </a:r>
          </a:p>
          <a:p>
            <a:pPr lvl="1">
              <a:buClr>
                <a:schemeClr val="accent6">
                  <a:lumMod val="60000"/>
                  <a:lumOff val="40000"/>
                </a:schemeClr>
              </a:buClr>
              <a:buFont typeface="Wingdings" pitchFamily="2" charset="2"/>
              <a:buChar char="§"/>
              <a:defRPr/>
            </a:pPr>
            <a:r>
              <a:rPr lang="en-US" dirty="0"/>
              <a:t>Start </a:t>
            </a:r>
            <a:r>
              <a:rPr lang="en-US" altLang="zh-CN" dirty="0"/>
              <a:t>Media upon successful Connectivity Checks</a:t>
            </a:r>
            <a:endParaRPr lang="en-US" dirty="0"/>
          </a:p>
        </p:txBody>
      </p:sp>
    </p:spTree>
    <p:extLst>
      <p:ext uri="{BB962C8B-B14F-4D97-AF65-F5344CB8AC3E}">
        <p14:creationId xmlns:p14="http://schemas.microsoft.com/office/powerpoint/2010/main" val="21229444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ICE</a:t>
            </a:r>
            <a:endParaRPr lang="en-US" dirty="0"/>
          </a:p>
        </p:txBody>
      </p:sp>
      <p:sp>
        <p:nvSpPr>
          <p:cNvPr id="7" name="Content Placeholder 2"/>
          <p:cNvSpPr>
            <a:spLocks noGrp="1"/>
          </p:cNvSpPr>
          <p:nvPr>
            <p:ph idx="1"/>
          </p:nvPr>
        </p:nvSpPr>
        <p:spPr>
          <a:xfrm>
            <a:off x="1518331" y="1309688"/>
            <a:ext cx="8669337" cy="4902200"/>
          </a:xfrm>
        </p:spPr>
        <p:txBody>
          <a:bodyPr/>
          <a:lstStyle/>
          <a:p>
            <a:pPr algn="ctr" eaLnBrk="1" hangingPunct="1">
              <a:buFontTx/>
              <a:buNone/>
            </a:pPr>
            <a:r>
              <a:rPr lang="en-US" altLang="en-US" sz="2000"/>
              <a:t>Tries to use the less expensive STUN, but if media connectivity can not be established with STUN it will then specify the use of TURN.</a:t>
            </a:r>
          </a:p>
        </p:txBody>
      </p:sp>
      <p:sp>
        <p:nvSpPr>
          <p:cNvPr id="8" name="Slide Number Placeholder 3"/>
          <p:cNvSpPr txBox="1">
            <a:spLocks/>
          </p:cNvSpPr>
          <p:nvPr/>
        </p:nvSpPr>
        <p:spPr>
          <a:xfrm>
            <a:off x="9993993" y="6586538"/>
            <a:ext cx="381000" cy="271462"/>
          </a:xfrm>
          <a:prstGeom prst="rect">
            <a:avLst/>
          </a:prstGeom>
        </p:spPr>
        <p:txBody>
          <a:bodyPr/>
          <a:lstStyle>
            <a:defPPr>
              <a:defRPr lang="en-US"/>
            </a:defPPr>
            <a:lvl1pPr algn="l" rtl="0" fontAlgn="base">
              <a:spcBef>
                <a:spcPct val="0"/>
              </a:spcBef>
              <a:spcAft>
                <a:spcPct val="0"/>
              </a:spcAft>
              <a:defRPr sz="2400" kern="1200">
                <a:solidFill>
                  <a:schemeClr val="tx1"/>
                </a:solidFill>
                <a:latin typeface="Times" charset="0"/>
                <a:ea typeface="+mn-ea"/>
                <a:cs typeface="Arial" charset="0"/>
              </a:defRPr>
            </a:lvl1pPr>
            <a:lvl2pPr marL="742950" indent="-285750" algn="l" rtl="0" fontAlgn="base">
              <a:spcBef>
                <a:spcPct val="0"/>
              </a:spcBef>
              <a:spcAft>
                <a:spcPct val="0"/>
              </a:spcAft>
              <a:defRPr sz="2400" kern="1200">
                <a:solidFill>
                  <a:schemeClr val="tx1"/>
                </a:solidFill>
                <a:latin typeface="Times" charset="0"/>
                <a:ea typeface="+mn-ea"/>
                <a:cs typeface="Arial" charset="0"/>
              </a:defRPr>
            </a:lvl2pPr>
            <a:lvl3pPr marL="1143000" indent="-228600" algn="l" rtl="0" fontAlgn="base">
              <a:spcBef>
                <a:spcPct val="0"/>
              </a:spcBef>
              <a:spcAft>
                <a:spcPct val="0"/>
              </a:spcAft>
              <a:defRPr sz="2400" kern="1200">
                <a:solidFill>
                  <a:schemeClr val="tx1"/>
                </a:solidFill>
                <a:latin typeface="Times" charset="0"/>
                <a:ea typeface="+mn-ea"/>
                <a:cs typeface="Arial" charset="0"/>
              </a:defRPr>
            </a:lvl3pPr>
            <a:lvl4pPr marL="1600200" indent="-228600" algn="l" rtl="0" fontAlgn="base">
              <a:spcBef>
                <a:spcPct val="0"/>
              </a:spcBef>
              <a:spcAft>
                <a:spcPct val="0"/>
              </a:spcAft>
              <a:defRPr sz="2400" kern="1200">
                <a:solidFill>
                  <a:schemeClr val="tx1"/>
                </a:solidFill>
                <a:latin typeface="Times" charset="0"/>
                <a:ea typeface="+mn-ea"/>
                <a:cs typeface="Arial" charset="0"/>
              </a:defRPr>
            </a:lvl4pPr>
            <a:lvl5pPr marL="2057400" indent="-228600" algn="l" rtl="0" fontAlgn="base">
              <a:spcBef>
                <a:spcPct val="0"/>
              </a:spcBef>
              <a:spcAft>
                <a:spcPct val="0"/>
              </a:spcAft>
              <a:defRPr sz="2400" kern="1200">
                <a:solidFill>
                  <a:schemeClr val="tx1"/>
                </a:solidFill>
                <a:latin typeface="Times" charset="0"/>
                <a:ea typeface="+mn-ea"/>
                <a:cs typeface="Arial" charset="0"/>
              </a:defRPr>
            </a:lvl5pPr>
            <a:lvl6pPr marL="2514600" indent="-228600" algn="l" defTabSz="914400" rtl="0" eaLnBrk="0" fontAlgn="base" latinLnBrk="0" hangingPunct="0">
              <a:spcBef>
                <a:spcPct val="0"/>
              </a:spcBef>
              <a:spcAft>
                <a:spcPct val="0"/>
              </a:spcAft>
              <a:defRPr sz="2400" kern="1200">
                <a:solidFill>
                  <a:schemeClr val="tx1"/>
                </a:solidFill>
                <a:latin typeface="Times" charset="0"/>
                <a:ea typeface="+mn-ea"/>
                <a:cs typeface="Arial" charset="0"/>
              </a:defRPr>
            </a:lvl6pPr>
            <a:lvl7pPr marL="2971800" indent="-228600" algn="l" defTabSz="914400" rtl="0" eaLnBrk="0" fontAlgn="base" latinLnBrk="0" hangingPunct="0">
              <a:spcBef>
                <a:spcPct val="0"/>
              </a:spcBef>
              <a:spcAft>
                <a:spcPct val="0"/>
              </a:spcAft>
              <a:defRPr sz="2400" kern="1200">
                <a:solidFill>
                  <a:schemeClr val="tx1"/>
                </a:solidFill>
                <a:latin typeface="Times" charset="0"/>
                <a:ea typeface="+mn-ea"/>
                <a:cs typeface="Arial" charset="0"/>
              </a:defRPr>
            </a:lvl7pPr>
            <a:lvl8pPr marL="3429000" indent="-228600" algn="l" defTabSz="914400" rtl="0" eaLnBrk="0" fontAlgn="base" latinLnBrk="0" hangingPunct="0">
              <a:spcBef>
                <a:spcPct val="0"/>
              </a:spcBef>
              <a:spcAft>
                <a:spcPct val="0"/>
              </a:spcAft>
              <a:defRPr sz="2400" kern="1200">
                <a:solidFill>
                  <a:schemeClr val="tx1"/>
                </a:solidFill>
                <a:latin typeface="Times" charset="0"/>
                <a:ea typeface="+mn-ea"/>
                <a:cs typeface="Arial" charset="0"/>
              </a:defRPr>
            </a:lvl8pPr>
            <a:lvl9pPr marL="3886200" indent="-228600" algn="l" defTabSz="914400" rtl="0" eaLnBrk="0" fontAlgn="base" latinLnBrk="0" hangingPunct="0">
              <a:spcBef>
                <a:spcPct val="0"/>
              </a:spcBef>
              <a:spcAft>
                <a:spcPct val="0"/>
              </a:spcAft>
              <a:defRPr sz="2400" kern="1200">
                <a:solidFill>
                  <a:schemeClr val="tx1"/>
                </a:solidFill>
                <a:latin typeface="Times" charset="0"/>
                <a:ea typeface="+mn-ea"/>
                <a:cs typeface="Arial" charset="0"/>
              </a:defRPr>
            </a:lvl9pPr>
          </a:lstStyle>
          <a:p>
            <a:fld id="{A3B3F60E-2921-664A-A37C-A701DF4F50E5}" type="slidenum">
              <a:rPr lang="en-US" altLang="en-US" sz="800" smtClean="0">
                <a:solidFill>
                  <a:schemeClr val="bg2"/>
                </a:solidFill>
                <a:latin typeface="Arial" charset="0"/>
              </a:rPr>
              <a:pPr/>
              <a:t>19</a:t>
            </a:fld>
            <a:endParaRPr lang="en-US" altLang="en-US" sz="800">
              <a:solidFill>
                <a:schemeClr val="bg2"/>
              </a:solidFill>
              <a:latin typeface="Arial" charset="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0893" y="2365375"/>
            <a:ext cx="7924800" cy="409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901707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What’s</a:t>
            </a:r>
            <a:r>
              <a:rPr lang="zh-CN" altLang="en-US" dirty="0" smtClean="0"/>
              <a:t> </a:t>
            </a:r>
            <a:r>
              <a:rPr lang="en-US" altLang="zh-CN" dirty="0" smtClean="0"/>
              <a:t>NAT?</a:t>
            </a:r>
            <a:endParaRPr lang="en-US" dirty="0"/>
          </a:p>
        </p:txBody>
      </p:sp>
      <p:sp>
        <p:nvSpPr>
          <p:cNvPr id="3" name="Content Placeholder 2"/>
          <p:cNvSpPr>
            <a:spLocks noGrp="1"/>
          </p:cNvSpPr>
          <p:nvPr>
            <p:ph idx="1"/>
          </p:nvPr>
        </p:nvSpPr>
        <p:spPr>
          <a:xfrm>
            <a:off x="522356" y="1346882"/>
            <a:ext cx="5813130" cy="4678363"/>
          </a:xfrm>
        </p:spPr>
        <p:txBody>
          <a:bodyPr>
            <a:normAutofit/>
          </a:bodyPr>
          <a:lstStyle/>
          <a:p>
            <a:r>
              <a:rPr lang="en-US" altLang="zh-CN" b="1" dirty="0" smtClean="0">
                <a:solidFill>
                  <a:schemeClr val="accent1"/>
                </a:solidFill>
              </a:rPr>
              <a:t>N</a:t>
            </a:r>
            <a:r>
              <a:rPr lang="en-US" dirty="0" smtClean="0">
                <a:solidFill>
                  <a:schemeClr val="accent1"/>
                </a:solidFill>
              </a:rPr>
              <a:t>etwork </a:t>
            </a:r>
            <a:r>
              <a:rPr lang="en-US" b="1" dirty="0" smtClean="0">
                <a:solidFill>
                  <a:schemeClr val="accent1"/>
                </a:solidFill>
              </a:rPr>
              <a:t>A</a:t>
            </a:r>
            <a:r>
              <a:rPr lang="en-US" dirty="0" smtClean="0">
                <a:solidFill>
                  <a:schemeClr val="accent1"/>
                </a:solidFill>
              </a:rPr>
              <a:t>ddress </a:t>
            </a:r>
            <a:r>
              <a:rPr lang="en-US" b="1" dirty="0" smtClean="0">
                <a:solidFill>
                  <a:schemeClr val="accent1"/>
                </a:solidFill>
              </a:rPr>
              <a:t>T</a:t>
            </a:r>
            <a:r>
              <a:rPr lang="en-US" dirty="0" smtClean="0">
                <a:solidFill>
                  <a:schemeClr val="accent1"/>
                </a:solidFill>
              </a:rPr>
              <a:t>ranslation(</a:t>
            </a:r>
            <a:r>
              <a:rPr lang="en-US" altLang="zh-CN" dirty="0" smtClean="0">
                <a:solidFill>
                  <a:schemeClr val="accent1"/>
                </a:solidFill>
              </a:rPr>
              <a:t>NAT</a:t>
            </a:r>
            <a:r>
              <a:rPr lang="en-US" dirty="0" smtClean="0">
                <a:solidFill>
                  <a:schemeClr val="accent1"/>
                </a:solidFill>
              </a:rPr>
              <a:t>) </a:t>
            </a:r>
          </a:p>
          <a:p>
            <a:r>
              <a:rPr lang="en-US" dirty="0" smtClean="0">
                <a:solidFill>
                  <a:schemeClr val="accent1"/>
                </a:solidFill>
              </a:rPr>
              <a:t>Creates</a:t>
            </a:r>
            <a:r>
              <a:rPr lang="zh-CN" altLang="en-US" dirty="0" smtClean="0">
                <a:solidFill>
                  <a:schemeClr val="accent1"/>
                </a:solidFill>
              </a:rPr>
              <a:t> </a:t>
            </a:r>
            <a:r>
              <a:rPr lang="en-US" dirty="0" smtClean="0">
                <a:solidFill>
                  <a:schemeClr val="accent1"/>
                </a:solidFill>
              </a:rPr>
              <a:t>address</a:t>
            </a:r>
            <a:r>
              <a:rPr lang="zh-CN" altLang="en-US" dirty="0" smtClean="0">
                <a:solidFill>
                  <a:schemeClr val="accent1"/>
                </a:solidFill>
              </a:rPr>
              <a:t> </a:t>
            </a:r>
            <a:r>
              <a:rPr lang="en-US" dirty="0" smtClean="0">
                <a:solidFill>
                  <a:schemeClr val="accent1"/>
                </a:solidFill>
              </a:rPr>
              <a:t>binding </a:t>
            </a:r>
            <a:r>
              <a:rPr lang="en-US" altLang="zh-CN" dirty="0" smtClean="0">
                <a:solidFill>
                  <a:schemeClr val="accent1"/>
                </a:solidFill>
              </a:rPr>
              <a:t>between</a:t>
            </a:r>
            <a:r>
              <a:rPr lang="zh-CN" altLang="en-US" dirty="0" smtClean="0">
                <a:solidFill>
                  <a:schemeClr val="accent1"/>
                </a:solidFill>
              </a:rPr>
              <a:t> </a:t>
            </a:r>
            <a:r>
              <a:rPr lang="en-US" altLang="zh-CN" dirty="0" smtClean="0">
                <a:solidFill>
                  <a:schemeClr val="accent1"/>
                </a:solidFill>
              </a:rPr>
              <a:t>internal</a:t>
            </a:r>
            <a:r>
              <a:rPr lang="zh-CN" altLang="en-US" dirty="0" smtClean="0">
                <a:solidFill>
                  <a:schemeClr val="accent1"/>
                </a:solidFill>
              </a:rPr>
              <a:t> </a:t>
            </a:r>
            <a:r>
              <a:rPr lang="en-US" altLang="zh-CN" dirty="0" smtClean="0">
                <a:solidFill>
                  <a:schemeClr val="accent1"/>
                </a:solidFill>
              </a:rPr>
              <a:t>private</a:t>
            </a:r>
            <a:r>
              <a:rPr lang="zh-CN" altLang="en-US" dirty="0" smtClean="0">
                <a:solidFill>
                  <a:schemeClr val="accent1"/>
                </a:solidFill>
              </a:rPr>
              <a:t> </a:t>
            </a:r>
            <a:r>
              <a:rPr lang="en-US" altLang="zh-CN" dirty="0" smtClean="0">
                <a:solidFill>
                  <a:schemeClr val="accent1"/>
                </a:solidFill>
              </a:rPr>
              <a:t>and</a:t>
            </a:r>
            <a:r>
              <a:rPr lang="zh-CN" altLang="en-US" dirty="0" smtClean="0">
                <a:solidFill>
                  <a:schemeClr val="accent1"/>
                </a:solidFill>
              </a:rPr>
              <a:t> </a:t>
            </a:r>
            <a:r>
              <a:rPr lang="en-US" altLang="zh-CN" dirty="0" smtClean="0">
                <a:solidFill>
                  <a:schemeClr val="accent1"/>
                </a:solidFill>
              </a:rPr>
              <a:t>external</a:t>
            </a:r>
            <a:r>
              <a:rPr lang="zh-CN" altLang="en-US" dirty="0" smtClean="0">
                <a:solidFill>
                  <a:schemeClr val="accent1"/>
                </a:solidFill>
              </a:rPr>
              <a:t> </a:t>
            </a:r>
            <a:r>
              <a:rPr lang="en-US" altLang="zh-CN" dirty="0" smtClean="0">
                <a:solidFill>
                  <a:schemeClr val="accent1"/>
                </a:solidFill>
              </a:rPr>
              <a:t>public</a:t>
            </a:r>
            <a:r>
              <a:rPr lang="zh-CN" altLang="en-US" dirty="0" smtClean="0">
                <a:solidFill>
                  <a:schemeClr val="accent1"/>
                </a:solidFill>
              </a:rPr>
              <a:t> </a:t>
            </a:r>
            <a:r>
              <a:rPr lang="en-US" altLang="zh-CN" dirty="0" smtClean="0">
                <a:solidFill>
                  <a:schemeClr val="accent1"/>
                </a:solidFill>
              </a:rPr>
              <a:t>address.</a:t>
            </a:r>
            <a:endParaRPr lang="en-US" dirty="0">
              <a:solidFill>
                <a:schemeClr val="accent1"/>
              </a:solidFill>
            </a:endParaRPr>
          </a:p>
          <a:p>
            <a:r>
              <a:rPr lang="en-US" altLang="zh-CN" dirty="0" smtClean="0">
                <a:solidFill>
                  <a:schemeClr val="accent1"/>
                </a:solidFill>
              </a:rPr>
              <a:t>Modifies</a:t>
            </a:r>
            <a:r>
              <a:rPr lang="zh-CN" altLang="en-US" dirty="0" smtClean="0">
                <a:solidFill>
                  <a:schemeClr val="accent1"/>
                </a:solidFill>
              </a:rPr>
              <a:t> </a:t>
            </a:r>
            <a:r>
              <a:rPr lang="en-US" altLang="zh-CN" dirty="0" smtClean="0">
                <a:solidFill>
                  <a:schemeClr val="accent1"/>
                </a:solidFill>
              </a:rPr>
              <a:t>IP</a:t>
            </a:r>
            <a:r>
              <a:rPr lang="zh-CN" altLang="en-US" dirty="0" smtClean="0">
                <a:solidFill>
                  <a:schemeClr val="accent1"/>
                </a:solidFill>
              </a:rPr>
              <a:t> </a:t>
            </a:r>
            <a:r>
              <a:rPr lang="en-US" altLang="zh-CN" dirty="0" smtClean="0">
                <a:solidFill>
                  <a:schemeClr val="accent1"/>
                </a:solidFill>
              </a:rPr>
              <a:t>Addresses/Ports</a:t>
            </a:r>
            <a:r>
              <a:rPr lang="zh-CN" altLang="en-US" dirty="0" smtClean="0">
                <a:solidFill>
                  <a:schemeClr val="accent1"/>
                </a:solidFill>
              </a:rPr>
              <a:t> </a:t>
            </a:r>
            <a:r>
              <a:rPr lang="en-US" altLang="zh-CN" dirty="0" smtClean="0">
                <a:solidFill>
                  <a:schemeClr val="accent1"/>
                </a:solidFill>
              </a:rPr>
              <a:t>in</a:t>
            </a:r>
            <a:r>
              <a:rPr lang="zh-CN" altLang="en-US" dirty="0" smtClean="0">
                <a:solidFill>
                  <a:schemeClr val="accent1"/>
                </a:solidFill>
              </a:rPr>
              <a:t> </a:t>
            </a:r>
            <a:r>
              <a:rPr lang="en-US" altLang="zh-CN" dirty="0" smtClean="0">
                <a:solidFill>
                  <a:schemeClr val="accent1"/>
                </a:solidFill>
              </a:rPr>
              <a:t>Packets</a:t>
            </a:r>
          </a:p>
          <a:p>
            <a:r>
              <a:rPr lang="en-US" altLang="zh-CN" dirty="0" smtClean="0">
                <a:solidFill>
                  <a:schemeClr val="accent1"/>
                </a:solidFill>
              </a:rPr>
              <a:t>Benefits</a:t>
            </a:r>
          </a:p>
          <a:p>
            <a:r>
              <a:rPr lang="en-US" altLang="zh-CN" dirty="0" smtClean="0">
                <a:solidFill>
                  <a:schemeClr val="accent1"/>
                </a:solidFill>
              </a:rPr>
              <a:t>&gt;</a:t>
            </a:r>
            <a:r>
              <a:rPr lang="zh-CN" altLang="en-US" dirty="0" smtClean="0">
                <a:solidFill>
                  <a:schemeClr val="accent1"/>
                </a:solidFill>
              </a:rPr>
              <a:t> </a:t>
            </a:r>
            <a:r>
              <a:rPr lang="en-US" altLang="zh-CN" dirty="0" smtClean="0">
                <a:solidFill>
                  <a:schemeClr val="accent1"/>
                </a:solidFill>
              </a:rPr>
              <a:t>Avoid</a:t>
            </a:r>
            <a:r>
              <a:rPr lang="zh-CN" altLang="en-US" dirty="0" smtClean="0">
                <a:solidFill>
                  <a:schemeClr val="accent1"/>
                </a:solidFill>
              </a:rPr>
              <a:t> </a:t>
            </a:r>
            <a:r>
              <a:rPr lang="en-US" altLang="zh-CN" dirty="0" smtClean="0">
                <a:solidFill>
                  <a:schemeClr val="accent1"/>
                </a:solidFill>
              </a:rPr>
              <a:t>network</a:t>
            </a:r>
            <a:r>
              <a:rPr lang="zh-CN" altLang="en-US" dirty="0" smtClean="0">
                <a:solidFill>
                  <a:schemeClr val="accent1"/>
                </a:solidFill>
              </a:rPr>
              <a:t> </a:t>
            </a:r>
            <a:r>
              <a:rPr lang="en-US" altLang="zh-CN" dirty="0" smtClean="0">
                <a:solidFill>
                  <a:schemeClr val="accent1"/>
                </a:solidFill>
              </a:rPr>
              <a:t>renumbering</a:t>
            </a:r>
            <a:r>
              <a:rPr lang="zh-CN" altLang="en-US" dirty="0" smtClean="0">
                <a:solidFill>
                  <a:schemeClr val="accent1"/>
                </a:solidFill>
              </a:rPr>
              <a:t> </a:t>
            </a:r>
            <a:r>
              <a:rPr lang="en-US" altLang="zh-CN" dirty="0" smtClean="0">
                <a:solidFill>
                  <a:schemeClr val="accent1"/>
                </a:solidFill>
              </a:rPr>
              <a:t>on</a:t>
            </a:r>
            <a:r>
              <a:rPr lang="zh-CN" altLang="en-US" dirty="0" smtClean="0">
                <a:solidFill>
                  <a:schemeClr val="accent1"/>
                </a:solidFill>
              </a:rPr>
              <a:t> </a:t>
            </a:r>
            <a:r>
              <a:rPr lang="en-US" altLang="zh-CN" dirty="0" smtClean="0">
                <a:solidFill>
                  <a:schemeClr val="accent1"/>
                </a:solidFill>
              </a:rPr>
              <a:t>change</a:t>
            </a:r>
            <a:r>
              <a:rPr lang="zh-CN" altLang="en-US" dirty="0" smtClean="0">
                <a:solidFill>
                  <a:schemeClr val="accent1"/>
                </a:solidFill>
              </a:rPr>
              <a:t> </a:t>
            </a:r>
            <a:r>
              <a:rPr lang="en-US" altLang="zh-CN" dirty="0" smtClean="0">
                <a:solidFill>
                  <a:schemeClr val="accent1"/>
                </a:solidFill>
              </a:rPr>
              <a:t>of</a:t>
            </a:r>
            <a:r>
              <a:rPr lang="zh-CN" altLang="en-US" dirty="0" smtClean="0">
                <a:solidFill>
                  <a:schemeClr val="accent1"/>
                </a:solidFill>
              </a:rPr>
              <a:t> </a:t>
            </a:r>
            <a:r>
              <a:rPr lang="en-US" altLang="zh-CN" dirty="0" smtClean="0">
                <a:solidFill>
                  <a:schemeClr val="accent1"/>
                </a:solidFill>
              </a:rPr>
              <a:t>provider</a:t>
            </a:r>
          </a:p>
          <a:p>
            <a:r>
              <a:rPr lang="en-US" altLang="zh-CN" dirty="0" smtClean="0">
                <a:solidFill>
                  <a:schemeClr val="accent1"/>
                </a:solidFill>
              </a:rPr>
              <a:t>&gt;</a:t>
            </a:r>
            <a:r>
              <a:rPr lang="zh-CN" altLang="en-US" dirty="0" smtClean="0">
                <a:solidFill>
                  <a:schemeClr val="accent1"/>
                </a:solidFill>
              </a:rPr>
              <a:t> </a:t>
            </a:r>
            <a:r>
              <a:rPr lang="en-US" altLang="zh-CN" dirty="0" smtClean="0">
                <a:solidFill>
                  <a:schemeClr val="accent1"/>
                </a:solidFill>
              </a:rPr>
              <a:t>Allows</a:t>
            </a:r>
            <a:r>
              <a:rPr lang="zh-CN" altLang="en-US" dirty="0" smtClean="0">
                <a:solidFill>
                  <a:schemeClr val="accent1"/>
                </a:solidFill>
              </a:rPr>
              <a:t> </a:t>
            </a:r>
            <a:r>
              <a:rPr lang="en-US" altLang="zh-CN" dirty="0" smtClean="0">
                <a:solidFill>
                  <a:schemeClr val="accent1"/>
                </a:solidFill>
              </a:rPr>
              <a:t>multiplexing</a:t>
            </a:r>
            <a:r>
              <a:rPr lang="zh-CN" altLang="en-US" dirty="0" smtClean="0">
                <a:solidFill>
                  <a:schemeClr val="accent1"/>
                </a:solidFill>
              </a:rPr>
              <a:t> </a:t>
            </a:r>
            <a:r>
              <a:rPr lang="en-US" altLang="zh-CN" dirty="0" smtClean="0">
                <a:solidFill>
                  <a:schemeClr val="accent1"/>
                </a:solidFill>
              </a:rPr>
              <a:t>of</a:t>
            </a:r>
            <a:r>
              <a:rPr lang="zh-CN" altLang="en-US" dirty="0" smtClean="0">
                <a:solidFill>
                  <a:schemeClr val="accent1"/>
                </a:solidFill>
              </a:rPr>
              <a:t> </a:t>
            </a:r>
            <a:r>
              <a:rPr lang="en-US" altLang="zh-CN" dirty="0" smtClean="0">
                <a:solidFill>
                  <a:schemeClr val="accent1"/>
                </a:solidFill>
              </a:rPr>
              <a:t>multiple</a:t>
            </a:r>
            <a:r>
              <a:rPr lang="zh-CN" altLang="en-US" dirty="0" smtClean="0">
                <a:solidFill>
                  <a:schemeClr val="accent1"/>
                </a:solidFill>
              </a:rPr>
              <a:t> </a:t>
            </a:r>
            <a:r>
              <a:rPr lang="en-US" altLang="zh-CN" dirty="0" smtClean="0">
                <a:solidFill>
                  <a:schemeClr val="accent1"/>
                </a:solidFill>
              </a:rPr>
              <a:t>private</a:t>
            </a:r>
            <a:r>
              <a:rPr lang="zh-CN" altLang="en-US" dirty="0" smtClean="0">
                <a:solidFill>
                  <a:schemeClr val="accent1"/>
                </a:solidFill>
              </a:rPr>
              <a:t> </a:t>
            </a:r>
            <a:r>
              <a:rPr lang="en-US" altLang="zh-CN" dirty="0" smtClean="0">
                <a:solidFill>
                  <a:schemeClr val="accent1"/>
                </a:solidFill>
              </a:rPr>
              <a:t>addresses,</a:t>
            </a:r>
            <a:r>
              <a:rPr lang="zh-CN" altLang="en-US" dirty="0" smtClean="0">
                <a:solidFill>
                  <a:schemeClr val="accent1"/>
                </a:solidFill>
              </a:rPr>
              <a:t> </a:t>
            </a:r>
            <a:r>
              <a:rPr lang="en-US" altLang="zh-CN" dirty="0" smtClean="0">
                <a:solidFill>
                  <a:schemeClr val="accent1"/>
                </a:solidFill>
              </a:rPr>
              <a:t>save</a:t>
            </a:r>
            <a:r>
              <a:rPr lang="zh-CN" altLang="en-US" dirty="0" smtClean="0">
                <a:solidFill>
                  <a:schemeClr val="accent1"/>
                </a:solidFill>
              </a:rPr>
              <a:t> </a:t>
            </a:r>
            <a:r>
              <a:rPr lang="en-US" altLang="zh-CN" dirty="0" smtClean="0">
                <a:solidFill>
                  <a:schemeClr val="accent1"/>
                </a:solidFill>
              </a:rPr>
              <a:t>money.</a:t>
            </a:r>
          </a:p>
          <a:p>
            <a:r>
              <a:rPr lang="en-US" altLang="zh-CN" dirty="0" smtClean="0">
                <a:solidFill>
                  <a:schemeClr val="accent1"/>
                </a:solidFill>
              </a:rPr>
              <a:t>Maintains</a:t>
            </a:r>
            <a:r>
              <a:rPr lang="zh-CN" altLang="en-US" dirty="0" smtClean="0">
                <a:solidFill>
                  <a:schemeClr val="accent1"/>
                </a:solidFill>
              </a:rPr>
              <a:t> </a:t>
            </a:r>
            <a:r>
              <a:rPr lang="en-US" altLang="zh-CN" dirty="0" smtClean="0">
                <a:solidFill>
                  <a:schemeClr val="accent1"/>
                </a:solidFill>
              </a:rPr>
              <a:t>privacy</a:t>
            </a:r>
            <a:r>
              <a:rPr lang="zh-CN" altLang="en-US" dirty="0" smtClean="0">
                <a:solidFill>
                  <a:schemeClr val="accent1"/>
                </a:solidFill>
              </a:rPr>
              <a:t> </a:t>
            </a:r>
            <a:r>
              <a:rPr lang="en-US" altLang="zh-CN" dirty="0" smtClean="0">
                <a:solidFill>
                  <a:schemeClr val="accent1"/>
                </a:solidFill>
              </a:rPr>
              <a:t>of</a:t>
            </a:r>
            <a:r>
              <a:rPr lang="zh-CN" altLang="en-US" dirty="0" smtClean="0">
                <a:solidFill>
                  <a:schemeClr val="accent1"/>
                </a:solidFill>
              </a:rPr>
              <a:t> </a:t>
            </a:r>
            <a:r>
              <a:rPr lang="en-US" altLang="zh-CN" dirty="0" smtClean="0">
                <a:solidFill>
                  <a:schemeClr val="accent1"/>
                </a:solidFill>
              </a:rPr>
              <a:t>internal</a:t>
            </a:r>
            <a:r>
              <a:rPr lang="zh-CN" altLang="en-US" dirty="0" smtClean="0">
                <a:solidFill>
                  <a:schemeClr val="accent1"/>
                </a:solidFill>
              </a:rPr>
              <a:t> </a:t>
            </a:r>
            <a:r>
              <a:rPr lang="en-US" altLang="zh-CN" dirty="0" smtClean="0">
                <a:solidFill>
                  <a:schemeClr val="accent1"/>
                </a:solidFill>
              </a:rPr>
              <a:t>addresses.</a:t>
            </a:r>
            <a:endParaRPr lang="en-US" dirty="0">
              <a:solidFill>
                <a:schemeClr val="accent1"/>
              </a:solidFill>
            </a:endParaRPr>
          </a:p>
          <a:p>
            <a:pPr marL="342900" marR="0" lvl="1" indent="-342900" defTabSz="914400" eaLnBrk="1" fontAlgn="auto" latinLnBrk="0" hangingPunct="1">
              <a:lnSpc>
                <a:spcPct val="100000"/>
              </a:lnSpc>
              <a:spcBef>
                <a:spcPts val="0"/>
              </a:spcBef>
              <a:spcAft>
                <a:spcPts val="0"/>
              </a:spcAft>
              <a:buClrTx/>
              <a:buSzTx/>
              <a:buFont typeface="Symbol" pitchFamily="18" charset="2"/>
              <a:buNone/>
              <a:tabLst/>
              <a:defRPr/>
            </a:pPr>
            <a:endParaRPr lang="en-US" dirty="0"/>
          </a:p>
        </p:txBody>
      </p:sp>
      <p:pic>
        <p:nvPicPr>
          <p:cNvPr id="4" name="Picture 3"/>
          <p:cNvPicPr>
            <a:picLocks noChangeAspect="1"/>
          </p:cNvPicPr>
          <p:nvPr/>
        </p:nvPicPr>
        <p:blipFill>
          <a:blip r:embed="rId2"/>
          <a:stretch>
            <a:fillRect/>
          </a:stretch>
        </p:blipFill>
        <p:spPr>
          <a:xfrm>
            <a:off x="6769554" y="1091293"/>
            <a:ext cx="5321459" cy="4933952"/>
          </a:xfrm>
          <a:prstGeom prst="rect">
            <a:avLst/>
          </a:prstGeom>
        </p:spPr>
      </p:pic>
    </p:spTree>
    <p:extLst>
      <p:ext uri="{BB962C8B-B14F-4D97-AF65-F5344CB8AC3E}">
        <p14:creationId xmlns:p14="http://schemas.microsoft.com/office/powerpoint/2010/main" val="176127818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Sample</a:t>
            </a:r>
            <a:r>
              <a:rPr lang="zh-CN" altLang="en-US" dirty="0" smtClean="0"/>
              <a:t> </a:t>
            </a:r>
            <a:r>
              <a:rPr lang="en-US" altLang="zh-CN" dirty="0" smtClean="0"/>
              <a:t>illustration</a:t>
            </a:r>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2371" y="1251857"/>
            <a:ext cx="9982200" cy="4920344"/>
          </a:xfrm>
          <a:prstGeom prst="rect">
            <a:avLst/>
          </a:prstGeom>
        </p:spPr>
      </p:pic>
    </p:spTree>
    <p:extLst>
      <p:ext uri="{BB962C8B-B14F-4D97-AF65-F5344CB8AC3E}">
        <p14:creationId xmlns:p14="http://schemas.microsoft.com/office/powerpoint/2010/main" val="12619978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RPAD</a:t>
            </a:r>
            <a:r>
              <a:rPr lang="zh-CN" altLang="en-US" dirty="0" smtClean="0"/>
              <a:t> </a:t>
            </a:r>
            <a:r>
              <a:rPr lang="en-US" altLang="zh-CN" dirty="0" smtClean="0"/>
              <a:t>Topology</a:t>
            </a:r>
            <a:endParaRPr lang="en-US" dirty="0"/>
          </a:p>
        </p:txBody>
      </p:sp>
      <p:grpSp>
        <p:nvGrpSpPr>
          <p:cNvPr id="55" name="Group 54"/>
          <p:cNvGrpSpPr/>
          <p:nvPr/>
        </p:nvGrpSpPr>
        <p:grpSpPr>
          <a:xfrm>
            <a:off x="1741783" y="1640696"/>
            <a:ext cx="8891716" cy="4108914"/>
            <a:chOff x="141583" y="944011"/>
            <a:chExt cx="8891716" cy="4108914"/>
          </a:xfrm>
        </p:grpSpPr>
        <p:sp>
          <p:nvSpPr>
            <p:cNvPr id="56" name="Rectangle 55"/>
            <p:cNvSpPr/>
            <p:nvPr/>
          </p:nvSpPr>
          <p:spPr bwMode="auto">
            <a:xfrm>
              <a:off x="160874" y="3232953"/>
              <a:ext cx="952633" cy="1401040"/>
            </a:xfrm>
            <a:prstGeom prst="rect">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sp>
          <p:nvSpPr>
            <p:cNvPr id="57" name="Rectangle 56"/>
            <p:cNvSpPr/>
            <p:nvPr/>
          </p:nvSpPr>
          <p:spPr bwMode="auto">
            <a:xfrm>
              <a:off x="141583" y="1281086"/>
              <a:ext cx="952633" cy="1896051"/>
            </a:xfrm>
            <a:prstGeom prst="rect">
              <a:avLst/>
            </a:prstGeom>
            <a:solidFill>
              <a:schemeClr val="accent6">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dirty="0" smtClean="0">
                <a:ln>
                  <a:noFill/>
                </a:ln>
                <a:solidFill>
                  <a:schemeClr val="tx1"/>
                </a:solidFill>
                <a:effectLst/>
                <a:latin typeface="Arial" charset="0"/>
              </a:endParaRPr>
            </a:p>
          </p:txBody>
        </p:sp>
        <p:pic>
          <p:nvPicPr>
            <p:cNvPr id="58"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67889" y="1944379"/>
              <a:ext cx="338255" cy="1876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 name="Rectangle 58"/>
            <p:cNvSpPr/>
            <p:nvPr/>
          </p:nvSpPr>
          <p:spPr bwMode="auto">
            <a:xfrm>
              <a:off x="3494507" y="1441766"/>
              <a:ext cx="1662745" cy="3356646"/>
            </a:xfrm>
            <a:prstGeom prst="rect">
              <a:avLst/>
            </a:prstGeom>
            <a:solidFill>
              <a:srgbClr val="7F7F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r>
                <a:rPr kumimoji="0" lang="en-US" sz="1100" b="0" i="0" u="none" strike="noStrike" cap="none" normalizeH="0" baseline="0" dirty="0" err="1" smtClean="0">
                  <a:ln>
                    <a:noFill/>
                  </a:ln>
                  <a:solidFill>
                    <a:srgbClr val="FFFFFF"/>
                  </a:solidFill>
                  <a:effectLst/>
                  <a:latin typeface="Arial" charset="0"/>
                </a:rPr>
                <a:t>RealPresence</a:t>
              </a:r>
              <a:r>
                <a:rPr kumimoji="0" lang="en-US" sz="1100" b="0" i="0" u="none" strike="noStrike" cap="none" normalizeH="0" baseline="0" dirty="0" smtClean="0">
                  <a:ln>
                    <a:noFill/>
                  </a:ln>
                  <a:solidFill>
                    <a:srgbClr val="FFFFFF"/>
                  </a:solidFill>
                  <a:effectLst/>
                  <a:latin typeface="Arial" charset="0"/>
                </a:rPr>
                <a:t> </a:t>
              </a:r>
              <a:r>
                <a:rPr lang="en-US" sz="1100" dirty="0" smtClean="0">
                  <a:solidFill>
                    <a:srgbClr val="FFFFFF"/>
                  </a:solidFill>
                  <a:latin typeface="Arial" charset="0"/>
                </a:rPr>
                <a:t>Access Director</a:t>
              </a:r>
              <a:endParaRPr kumimoji="0" lang="en-US" sz="1100" b="0" i="0" u="none" strike="noStrike" cap="none" normalizeH="0" baseline="0" dirty="0" smtClean="0">
                <a:ln>
                  <a:noFill/>
                </a:ln>
                <a:solidFill>
                  <a:srgbClr val="FFFFFF"/>
                </a:solidFill>
                <a:effectLst/>
                <a:latin typeface="Arial" charset="0"/>
              </a:endParaRPr>
            </a:p>
          </p:txBody>
        </p:sp>
        <p:grpSp>
          <p:nvGrpSpPr>
            <p:cNvPr id="60" name="Group 8"/>
            <p:cNvGrpSpPr/>
            <p:nvPr/>
          </p:nvGrpSpPr>
          <p:grpSpPr>
            <a:xfrm>
              <a:off x="3617857" y="2006655"/>
              <a:ext cx="1416045" cy="1123193"/>
              <a:chOff x="3561493" y="2878815"/>
              <a:chExt cx="1713810" cy="1639222"/>
            </a:xfrm>
          </p:grpSpPr>
          <p:sp>
            <p:nvSpPr>
              <p:cNvPr id="156" name="Rectangle 155"/>
              <p:cNvSpPr/>
              <p:nvPr/>
            </p:nvSpPr>
            <p:spPr bwMode="auto">
              <a:xfrm>
                <a:off x="3561493" y="2878815"/>
                <a:ext cx="1713810" cy="163922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50000"/>
                  </a:spcBef>
                  <a:spcAft>
                    <a:spcPct val="0"/>
                  </a:spcAft>
                  <a:buClrTx/>
                  <a:buSzTx/>
                  <a:buFontTx/>
                  <a:buNone/>
                  <a:tabLst/>
                </a:pPr>
                <a:r>
                  <a:rPr kumimoji="0" lang="en-US" sz="1000" b="0" i="0" u="none" strike="noStrike" cap="none" normalizeH="0" baseline="0" dirty="0" smtClean="0">
                    <a:ln>
                      <a:noFill/>
                    </a:ln>
                    <a:solidFill>
                      <a:srgbClr val="FFFFFF"/>
                    </a:solidFill>
                    <a:effectLst/>
                    <a:latin typeface="Arial" charset="0"/>
                  </a:rPr>
                  <a:t>Access Proxy</a:t>
                </a:r>
              </a:p>
            </p:txBody>
          </p:sp>
          <p:sp>
            <p:nvSpPr>
              <p:cNvPr id="157" name="Rectangle 6"/>
              <p:cNvSpPr/>
              <p:nvPr/>
            </p:nvSpPr>
            <p:spPr bwMode="auto">
              <a:xfrm>
                <a:off x="3900686" y="3224078"/>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pPr>
                <a:r>
                  <a:rPr lang="en-US" sz="900" dirty="0" smtClean="0">
                    <a:solidFill>
                      <a:schemeClr val="tx2"/>
                    </a:solidFill>
                    <a:latin typeface="Arial" charset="0"/>
                  </a:rPr>
                  <a:t>HTTPS</a:t>
                </a:r>
                <a:endParaRPr lang="en-US" sz="900" dirty="0">
                  <a:solidFill>
                    <a:schemeClr val="tx2"/>
                  </a:solidFill>
                  <a:latin typeface="Arial" charset="0"/>
                </a:endParaRPr>
              </a:p>
            </p:txBody>
          </p:sp>
          <p:sp>
            <p:nvSpPr>
              <p:cNvPr id="158" name="Rectangle 157"/>
              <p:cNvSpPr/>
              <p:nvPr/>
            </p:nvSpPr>
            <p:spPr bwMode="auto">
              <a:xfrm>
                <a:off x="3900687" y="3632443"/>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eaLnBrk="0" fontAlgn="base" hangingPunct="0">
                  <a:lnSpc>
                    <a:spcPct val="100000"/>
                  </a:lnSpc>
                  <a:spcBef>
                    <a:spcPct val="50000"/>
                  </a:spcBef>
                  <a:spcAft>
                    <a:spcPct val="0"/>
                  </a:spcAft>
                  <a:buClrTx/>
                  <a:buSzTx/>
                  <a:buFontTx/>
                  <a:buNone/>
                  <a:tabLst/>
                </a:pPr>
                <a:r>
                  <a:rPr lang="en-US" sz="900" dirty="0" smtClean="0">
                    <a:solidFill>
                      <a:schemeClr val="tx2"/>
                    </a:solidFill>
                    <a:latin typeface="Arial" charset="0"/>
                  </a:rPr>
                  <a:t>LDAP</a:t>
                </a:r>
              </a:p>
            </p:txBody>
          </p:sp>
          <p:sp>
            <p:nvSpPr>
              <p:cNvPr id="159" name="Rectangle 158"/>
              <p:cNvSpPr/>
              <p:nvPr/>
            </p:nvSpPr>
            <p:spPr bwMode="auto">
              <a:xfrm>
                <a:off x="3900687" y="4029749"/>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r>
                  <a:rPr lang="en-US" sz="900" dirty="0" smtClean="0">
                    <a:solidFill>
                      <a:schemeClr val="tx2"/>
                    </a:solidFill>
                    <a:latin typeface="Arial" charset="0"/>
                  </a:rPr>
                  <a:t>XMPP</a:t>
                </a:r>
              </a:p>
            </p:txBody>
          </p:sp>
        </p:grpSp>
        <p:grpSp>
          <p:nvGrpSpPr>
            <p:cNvPr id="61" name="Group 13"/>
            <p:cNvGrpSpPr/>
            <p:nvPr/>
          </p:nvGrpSpPr>
          <p:grpSpPr>
            <a:xfrm>
              <a:off x="3626650" y="3177137"/>
              <a:ext cx="1416045" cy="505145"/>
              <a:chOff x="3572133" y="4297010"/>
              <a:chExt cx="1713810" cy="737224"/>
            </a:xfrm>
          </p:grpSpPr>
          <p:sp>
            <p:nvSpPr>
              <p:cNvPr id="154" name="Rectangle 153"/>
              <p:cNvSpPr/>
              <p:nvPr/>
            </p:nvSpPr>
            <p:spPr bwMode="auto">
              <a:xfrm>
                <a:off x="3572133" y="4297010"/>
                <a:ext cx="1713810" cy="73722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50000"/>
                  </a:spcBef>
                  <a:spcAft>
                    <a:spcPct val="0"/>
                  </a:spcAft>
                </a:pPr>
                <a:r>
                  <a:rPr lang="en-US" sz="1000" dirty="0" smtClean="0">
                    <a:solidFill>
                      <a:srgbClr val="FFFFFF"/>
                    </a:solidFill>
                    <a:latin typeface="Arial" charset="0"/>
                  </a:rPr>
                  <a:t>SIP Service</a:t>
                </a:r>
              </a:p>
            </p:txBody>
          </p:sp>
          <p:sp>
            <p:nvSpPr>
              <p:cNvPr id="155" name="Rectangle 154"/>
              <p:cNvSpPr/>
              <p:nvPr/>
            </p:nvSpPr>
            <p:spPr bwMode="auto">
              <a:xfrm>
                <a:off x="3911326" y="4587263"/>
                <a:ext cx="1035421" cy="345264"/>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eaLnBrk="0" fontAlgn="base" hangingPunct="0">
                  <a:lnSpc>
                    <a:spcPct val="100000"/>
                  </a:lnSpc>
                  <a:spcBef>
                    <a:spcPct val="50000"/>
                  </a:spcBef>
                  <a:spcAft>
                    <a:spcPct val="0"/>
                  </a:spcAft>
                  <a:buClrTx/>
                  <a:buSzTx/>
                  <a:buFontTx/>
                  <a:buNone/>
                  <a:tabLst/>
                </a:pPr>
                <a:r>
                  <a:rPr lang="en-US" sz="900" dirty="0" smtClean="0">
                    <a:solidFill>
                      <a:schemeClr val="tx2"/>
                    </a:solidFill>
                    <a:latin typeface="Arial" charset="0"/>
                  </a:rPr>
                  <a:t>SIP</a:t>
                </a:r>
              </a:p>
            </p:txBody>
          </p:sp>
        </p:grpSp>
        <p:grpSp>
          <p:nvGrpSpPr>
            <p:cNvPr id="62" name="Group 14"/>
            <p:cNvGrpSpPr/>
            <p:nvPr/>
          </p:nvGrpSpPr>
          <p:grpSpPr>
            <a:xfrm>
              <a:off x="3626650" y="3711280"/>
              <a:ext cx="1416045" cy="523514"/>
              <a:chOff x="3572133" y="5076554"/>
              <a:chExt cx="1713810" cy="764032"/>
            </a:xfrm>
          </p:grpSpPr>
          <p:sp>
            <p:nvSpPr>
              <p:cNvPr id="152" name="Rectangle 151"/>
              <p:cNvSpPr/>
              <p:nvPr/>
            </p:nvSpPr>
            <p:spPr bwMode="auto">
              <a:xfrm>
                <a:off x="3572133" y="5076554"/>
                <a:ext cx="1713810" cy="7640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50000"/>
                  </a:spcBef>
                  <a:spcAft>
                    <a:spcPct val="0"/>
                  </a:spcAft>
                  <a:buClrTx/>
                  <a:buSzTx/>
                  <a:buFontTx/>
                  <a:buNone/>
                  <a:tabLst/>
                </a:pPr>
                <a:r>
                  <a:rPr lang="en-US" sz="1000" dirty="0" smtClean="0">
                    <a:solidFill>
                      <a:srgbClr val="FFFFFF"/>
                    </a:solidFill>
                    <a:latin typeface="Arial" charset="0"/>
                  </a:rPr>
                  <a:t>H.323 Service</a:t>
                </a:r>
              </a:p>
            </p:txBody>
          </p:sp>
          <p:sp>
            <p:nvSpPr>
              <p:cNvPr id="153" name="Rectangle 152"/>
              <p:cNvSpPr/>
              <p:nvPr/>
            </p:nvSpPr>
            <p:spPr bwMode="auto">
              <a:xfrm>
                <a:off x="3911327" y="5407794"/>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r>
                  <a:rPr lang="en-US" sz="900" dirty="0" smtClean="0">
                    <a:solidFill>
                      <a:schemeClr val="tx2"/>
                    </a:solidFill>
                    <a:latin typeface="Arial" charset="0"/>
                  </a:rPr>
                  <a:t>H.323</a:t>
                </a:r>
              </a:p>
            </p:txBody>
          </p:sp>
        </p:grpSp>
        <p:pic>
          <p:nvPicPr>
            <p:cNvPr id="6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59080" y="1908302"/>
              <a:ext cx="1188921" cy="196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4"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73152" y="1973346"/>
              <a:ext cx="338255" cy="184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5" name="Group 64"/>
            <p:cNvGrpSpPr/>
            <p:nvPr/>
          </p:nvGrpSpPr>
          <p:grpSpPr>
            <a:xfrm>
              <a:off x="1604896" y="1764431"/>
              <a:ext cx="1042144" cy="383791"/>
              <a:chOff x="1004873" y="1382387"/>
              <a:chExt cx="1042144" cy="383791"/>
            </a:xfrm>
          </p:grpSpPr>
          <p:pic>
            <p:nvPicPr>
              <p:cNvPr id="150" name="Picture 8" descr="C:\Documents and Settings\ishimaru\My Documents\Polycom\Image Library\CMA\CMA-DMA_face2.png"/>
              <p:cNvPicPr>
                <a:picLocks noChangeAspect="1" noChangeArrowheads="1"/>
              </p:cNvPicPr>
              <p:nvPr/>
            </p:nvPicPr>
            <p:blipFill>
              <a:blip r:embed="rId4" cstate="print"/>
              <a:srcRect/>
              <a:stretch>
                <a:fillRect/>
              </a:stretch>
            </p:blipFill>
            <p:spPr bwMode="auto">
              <a:xfrm>
                <a:off x="1004873" y="1382387"/>
                <a:ext cx="1042144" cy="221792"/>
              </a:xfrm>
              <a:prstGeom prst="rect">
                <a:avLst/>
              </a:prstGeom>
              <a:noFill/>
              <a:ln w="9525">
                <a:noFill/>
                <a:miter lim="800000"/>
                <a:headEnd/>
                <a:tailEnd/>
              </a:ln>
            </p:spPr>
          </p:pic>
          <p:sp>
            <p:nvSpPr>
              <p:cNvPr id="151" name="TextBox 150"/>
              <p:cNvSpPr txBox="1"/>
              <p:nvPr/>
            </p:nvSpPr>
            <p:spPr>
              <a:xfrm>
                <a:off x="1387285" y="1612290"/>
                <a:ext cx="277320" cy="153888"/>
              </a:xfrm>
              <a:prstGeom prst="rect">
                <a:avLst/>
              </a:prstGeom>
              <a:noFill/>
            </p:spPr>
            <p:txBody>
              <a:bodyPr wrap="none" lIns="0" tIns="0" rIns="0" bIns="0" rtlCol="0">
                <a:spAutoFit/>
              </a:bodyPr>
              <a:lstStyle/>
              <a:p>
                <a:r>
                  <a:rPr lang="en-US" sz="1000" dirty="0" smtClean="0">
                    <a:solidFill>
                      <a:schemeClr val="tx2"/>
                    </a:solidFill>
                  </a:rPr>
                  <a:t>XMA</a:t>
                </a:r>
              </a:p>
            </p:txBody>
          </p:sp>
        </p:grpSp>
        <p:grpSp>
          <p:nvGrpSpPr>
            <p:cNvPr id="66" name="Group 65"/>
            <p:cNvGrpSpPr/>
            <p:nvPr/>
          </p:nvGrpSpPr>
          <p:grpSpPr>
            <a:xfrm>
              <a:off x="1572303" y="3177137"/>
              <a:ext cx="1107330" cy="699035"/>
              <a:chOff x="1182617" y="3971979"/>
              <a:chExt cx="1107330" cy="699035"/>
            </a:xfrm>
          </p:grpSpPr>
          <p:pic>
            <p:nvPicPr>
              <p:cNvPr id="147" name="Picture 16" descr="http://planetpolycom/sites/marketing/cm/imagelibrary/Polycom%20Images/Product%20Icons/Low%20Resolution_Web/NETWORK-SYSTEMS/RMX-2000.gif"/>
              <p:cNvPicPr>
                <a:picLocks noChangeAspect="1" noChangeArrowheads="1"/>
              </p:cNvPicPr>
              <p:nvPr/>
            </p:nvPicPr>
            <p:blipFill>
              <a:blip r:embed="rId5" cstate="print"/>
              <a:srcRect/>
              <a:stretch>
                <a:fillRect/>
              </a:stretch>
            </p:blipFill>
            <p:spPr bwMode="auto">
              <a:xfrm>
                <a:off x="1182617" y="4137340"/>
                <a:ext cx="979165" cy="349136"/>
              </a:xfrm>
              <a:prstGeom prst="rect">
                <a:avLst/>
              </a:prstGeom>
              <a:noFill/>
              <a:ln w="9525">
                <a:noFill/>
                <a:miter lim="800000"/>
                <a:headEnd/>
                <a:tailEnd/>
              </a:ln>
            </p:spPr>
          </p:pic>
          <p:pic>
            <p:nvPicPr>
              <p:cNvPr id="148" name="Picture 16" descr="http://planetpolycom/sites/marketing/cm/imagelibrary/Polycom%20Images/Product%20Icons/Low%20Resolution_Web/NETWORK-SYSTEMS/RMX-2000.gif"/>
              <p:cNvPicPr>
                <a:picLocks noChangeAspect="1" noChangeArrowheads="1"/>
              </p:cNvPicPr>
              <p:nvPr/>
            </p:nvPicPr>
            <p:blipFill>
              <a:blip r:embed="rId5" cstate="print"/>
              <a:srcRect/>
              <a:stretch>
                <a:fillRect/>
              </a:stretch>
            </p:blipFill>
            <p:spPr bwMode="auto">
              <a:xfrm>
                <a:off x="1310782" y="3971979"/>
                <a:ext cx="979165" cy="349136"/>
              </a:xfrm>
              <a:prstGeom prst="rect">
                <a:avLst/>
              </a:prstGeom>
              <a:noFill/>
              <a:ln w="9525">
                <a:noFill/>
                <a:miter lim="800000"/>
                <a:headEnd/>
                <a:tailEnd/>
              </a:ln>
            </p:spPr>
          </p:pic>
          <p:sp>
            <p:nvSpPr>
              <p:cNvPr id="149" name="TextBox 148"/>
              <p:cNvSpPr txBox="1"/>
              <p:nvPr/>
            </p:nvSpPr>
            <p:spPr>
              <a:xfrm>
                <a:off x="1657698" y="4517126"/>
                <a:ext cx="285335" cy="153888"/>
              </a:xfrm>
              <a:prstGeom prst="rect">
                <a:avLst/>
              </a:prstGeom>
              <a:noFill/>
            </p:spPr>
            <p:txBody>
              <a:bodyPr wrap="none" lIns="0" tIns="0" rIns="0" bIns="0" rtlCol="0">
                <a:spAutoFit/>
              </a:bodyPr>
              <a:lstStyle/>
              <a:p>
                <a:r>
                  <a:rPr lang="en-US" sz="1000" dirty="0" smtClean="0">
                    <a:solidFill>
                      <a:schemeClr val="tx2"/>
                    </a:solidFill>
                  </a:rPr>
                  <a:t>RMX</a:t>
                </a:r>
              </a:p>
            </p:txBody>
          </p:sp>
        </p:grpSp>
        <p:grpSp>
          <p:nvGrpSpPr>
            <p:cNvPr id="67" name="Group 66"/>
            <p:cNvGrpSpPr/>
            <p:nvPr/>
          </p:nvGrpSpPr>
          <p:grpSpPr>
            <a:xfrm>
              <a:off x="1680301" y="4086673"/>
              <a:ext cx="984072" cy="381890"/>
              <a:chOff x="1790380" y="3996089"/>
              <a:chExt cx="984072" cy="381890"/>
            </a:xfrm>
          </p:grpSpPr>
          <p:pic>
            <p:nvPicPr>
              <p:cNvPr id="145" name="Picture 8" descr="C:\Documents and Settings\ishimaru\My Documents\Polycom\Image Library\CMA\CMA-DMA_face2.png"/>
              <p:cNvPicPr>
                <a:picLocks noChangeAspect="1" noChangeArrowheads="1"/>
              </p:cNvPicPr>
              <p:nvPr/>
            </p:nvPicPr>
            <p:blipFill>
              <a:blip r:embed="rId6" cstate="print"/>
              <a:srcRect/>
              <a:stretch>
                <a:fillRect/>
              </a:stretch>
            </p:blipFill>
            <p:spPr bwMode="auto">
              <a:xfrm>
                <a:off x="1790380" y="3996089"/>
                <a:ext cx="984072" cy="208444"/>
              </a:xfrm>
              <a:prstGeom prst="rect">
                <a:avLst/>
              </a:prstGeom>
              <a:noFill/>
              <a:ln w="9525">
                <a:noFill/>
                <a:miter lim="800000"/>
                <a:headEnd/>
                <a:tailEnd/>
              </a:ln>
            </p:spPr>
          </p:pic>
          <p:sp>
            <p:nvSpPr>
              <p:cNvPr id="146" name="TextBox 145"/>
              <p:cNvSpPr txBox="1"/>
              <p:nvPr/>
            </p:nvSpPr>
            <p:spPr>
              <a:xfrm>
                <a:off x="2139748" y="4224091"/>
                <a:ext cx="262892" cy="153888"/>
              </a:xfrm>
              <a:prstGeom prst="rect">
                <a:avLst/>
              </a:prstGeom>
              <a:noFill/>
            </p:spPr>
            <p:txBody>
              <a:bodyPr wrap="none" lIns="0" tIns="0" rIns="0" bIns="0" rtlCol="0">
                <a:spAutoFit/>
              </a:bodyPr>
              <a:lstStyle/>
              <a:p>
                <a:r>
                  <a:rPr lang="en-US" sz="1000" dirty="0" smtClean="0">
                    <a:solidFill>
                      <a:schemeClr val="tx2"/>
                    </a:solidFill>
                  </a:rPr>
                  <a:t>RSS</a:t>
                </a:r>
              </a:p>
            </p:txBody>
          </p:sp>
        </p:grpSp>
        <p:sp>
          <p:nvSpPr>
            <p:cNvPr id="68" name="TextBox 67"/>
            <p:cNvSpPr txBox="1"/>
            <p:nvPr/>
          </p:nvSpPr>
          <p:spPr>
            <a:xfrm>
              <a:off x="4056550" y="4806704"/>
              <a:ext cx="444032" cy="246221"/>
            </a:xfrm>
            <a:prstGeom prst="rect">
              <a:avLst/>
            </a:prstGeom>
            <a:noFill/>
            <a:ln>
              <a:solidFill>
                <a:schemeClr val="accent2"/>
              </a:solidFill>
            </a:ln>
          </p:spPr>
          <p:txBody>
            <a:bodyPr wrap="none" lIns="0" tIns="0" rIns="0" bIns="0" rtlCol="0">
              <a:spAutoFit/>
            </a:bodyPr>
            <a:lstStyle/>
            <a:p>
              <a:r>
                <a:rPr lang="en-US" sz="1600" b="1" i="1" dirty="0" smtClean="0">
                  <a:solidFill>
                    <a:schemeClr val="tx2"/>
                  </a:solidFill>
                </a:rPr>
                <a:t>DMZ</a:t>
              </a:r>
            </a:p>
          </p:txBody>
        </p:sp>
        <p:sp>
          <p:nvSpPr>
            <p:cNvPr id="69" name="TextBox 68"/>
            <p:cNvSpPr txBox="1"/>
            <p:nvPr/>
          </p:nvSpPr>
          <p:spPr>
            <a:xfrm>
              <a:off x="6315494" y="2878220"/>
              <a:ext cx="476092" cy="169277"/>
            </a:xfrm>
            <a:prstGeom prst="rect">
              <a:avLst/>
            </a:prstGeom>
            <a:noFill/>
          </p:spPr>
          <p:txBody>
            <a:bodyPr wrap="none" lIns="0" tIns="0" rIns="0" bIns="0" rtlCol="0">
              <a:spAutoFit/>
            </a:bodyPr>
            <a:lstStyle/>
            <a:p>
              <a:r>
                <a:rPr lang="en-US" sz="1100" dirty="0" smtClean="0">
                  <a:solidFill>
                    <a:schemeClr val="tx2"/>
                  </a:solidFill>
                </a:rPr>
                <a:t>Internet</a:t>
              </a:r>
            </a:p>
          </p:txBody>
        </p:sp>
        <p:cxnSp>
          <p:nvCxnSpPr>
            <p:cNvPr id="70" name="Straight Connector 69"/>
            <p:cNvCxnSpPr/>
            <p:nvPr/>
          </p:nvCxnSpPr>
          <p:spPr bwMode="auto">
            <a:xfrm flipH="1" flipV="1">
              <a:off x="1222931" y="1281086"/>
              <a:ext cx="7945" cy="3310755"/>
            </a:xfrm>
            <a:prstGeom prst="line">
              <a:avLst/>
            </a:prstGeom>
            <a:solidFill>
              <a:srgbClr val="FFFFFF"/>
            </a:solidFill>
            <a:ln w="19050" cap="flat" cmpd="sng" algn="ctr">
              <a:solidFill>
                <a:schemeClr val="accent1">
                  <a:lumMod val="75000"/>
                </a:schemeClr>
              </a:solidFill>
              <a:prstDash val="solid"/>
              <a:round/>
              <a:headEnd type="none" w="med" len="med"/>
              <a:tailEnd type="none" w="med" len="med"/>
            </a:ln>
            <a:effectLst/>
          </p:spPr>
        </p:cxnSp>
        <p:cxnSp>
          <p:nvCxnSpPr>
            <p:cNvPr id="71" name="Straight Connector 70"/>
            <p:cNvCxnSpPr>
              <a:stCxn id="61" idx="1"/>
            </p:cNvCxnSpPr>
            <p:nvPr/>
          </p:nvCxnSpPr>
          <p:spPr bwMode="auto">
            <a:xfrm flipH="1">
              <a:off x="1230875" y="2882397"/>
              <a:ext cx="1737014" cy="5168"/>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72" name="Straight Connector 71"/>
            <p:cNvCxnSpPr/>
            <p:nvPr/>
          </p:nvCxnSpPr>
          <p:spPr bwMode="auto">
            <a:xfrm rot="10800000" flipV="1">
              <a:off x="1232296" y="3517066"/>
              <a:ext cx="286197" cy="1"/>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73" name="Straight Connector 72"/>
            <p:cNvCxnSpPr/>
            <p:nvPr/>
          </p:nvCxnSpPr>
          <p:spPr bwMode="auto">
            <a:xfrm flipH="1">
              <a:off x="1234486" y="4234794"/>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74" name="Straight Connector 73"/>
            <p:cNvCxnSpPr/>
            <p:nvPr/>
          </p:nvCxnSpPr>
          <p:spPr bwMode="auto">
            <a:xfrm flipH="1">
              <a:off x="1234486" y="1875327"/>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75" name="Straight Connector 74"/>
            <p:cNvCxnSpPr/>
            <p:nvPr/>
          </p:nvCxnSpPr>
          <p:spPr bwMode="auto">
            <a:xfrm flipH="1">
              <a:off x="837274" y="2852856"/>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sp>
          <p:nvSpPr>
            <p:cNvPr id="76" name="Rectangle 75"/>
            <p:cNvSpPr/>
            <p:nvPr/>
          </p:nvSpPr>
          <p:spPr bwMode="auto">
            <a:xfrm>
              <a:off x="7311027" y="944011"/>
              <a:ext cx="1517539" cy="1504899"/>
            </a:xfrm>
            <a:prstGeom prst="rect">
              <a:avLst/>
            </a:prstGeom>
            <a:solidFill>
              <a:srgbClr val="E3ECA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ct val="50000"/>
                </a:spcBef>
              </a:pPr>
              <a:r>
                <a:rPr lang="en-US" sz="1000" dirty="0" smtClean="0">
                  <a:solidFill>
                    <a:schemeClr val="tx2"/>
                  </a:solidFill>
                  <a:latin typeface="Arial" charset="0"/>
                </a:rPr>
                <a:t>SIP Remote User</a:t>
              </a:r>
              <a:endParaRPr lang="en-US" sz="1000" dirty="0">
                <a:solidFill>
                  <a:schemeClr val="tx2"/>
                </a:solidFill>
                <a:latin typeface="Arial" charset="0"/>
              </a:endParaRPr>
            </a:p>
          </p:txBody>
        </p:sp>
        <p:pic>
          <p:nvPicPr>
            <p:cNvPr id="77" name="Picture 14" descr="http://www.iconshock.com/img_jpg/STROKE/computer_gadgets/jpg/256/wireless_router_ic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64854" y="1441506"/>
              <a:ext cx="400936" cy="400936"/>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Connector 77"/>
            <p:cNvCxnSpPr>
              <a:stCxn id="98" idx="3"/>
              <a:endCxn id="101" idx="1"/>
            </p:cNvCxnSpPr>
            <p:nvPr/>
          </p:nvCxnSpPr>
          <p:spPr bwMode="auto">
            <a:xfrm flipV="1">
              <a:off x="7865790" y="1441603"/>
              <a:ext cx="258779" cy="200371"/>
            </a:xfrm>
            <a:prstGeom prst="line">
              <a:avLst/>
            </a:prstGeom>
            <a:solidFill>
              <a:srgbClr val="C0C0C0"/>
            </a:solidFill>
            <a:ln w="12700" cap="flat" cmpd="sng" algn="ctr">
              <a:solidFill>
                <a:schemeClr val="tx2"/>
              </a:solidFill>
              <a:prstDash val="sysDot"/>
              <a:round/>
              <a:headEnd type="none" w="med" len="med"/>
              <a:tailEnd type="none" w="med" len="med"/>
            </a:ln>
            <a:effectLst/>
          </p:spPr>
        </p:cxnSp>
        <p:grpSp>
          <p:nvGrpSpPr>
            <p:cNvPr id="79" name="Group 99"/>
            <p:cNvGrpSpPr/>
            <p:nvPr/>
          </p:nvGrpSpPr>
          <p:grpSpPr>
            <a:xfrm>
              <a:off x="8124569" y="1213115"/>
              <a:ext cx="599998" cy="649805"/>
              <a:chOff x="240405" y="2907979"/>
              <a:chExt cx="599998" cy="649805"/>
            </a:xfrm>
          </p:grpSpPr>
          <p:pic>
            <p:nvPicPr>
              <p:cNvPr id="143" name="Picture 18" descr="http://www.imagogroup-benelux.com/web/images/stories/products/ipad_face_3ep_02_rf.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40405" y="2907979"/>
                <a:ext cx="599998" cy="456975"/>
              </a:xfrm>
              <a:prstGeom prst="rect">
                <a:avLst/>
              </a:prstGeom>
              <a:noFill/>
              <a:extLst>
                <a:ext uri="{909E8E84-426E-40DD-AFC4-6F175D3DCCD1}">
                  <a14:hiddenFill xmlns:a14="http://schemas.microsoft.com/office/drawing/2010/main">
                    <a:solidFill>
                      <a:srgbClr val="FFFFFF"/>
                    </a:solidFill>
                  </a14:hiddenFill>
                </a:ext>
              </a:extLst>
            </p:spPr>
          </p:pic>
          <p:sp>
            <p:nvSpPr>
              <p:cNvPr id="144" name="TextBox 143"/>
              <p:cNvSpPr txBox="1"/>
              <p:nvPr/>
            </p:nvSpPr>
            <p:spPr>
              <a:xfrm>
                <a:off x="397130" y="3403896"/>
                <a:ext cx="285335" cy="153888"/>
              </a:xfrm>
              <a:prstGeom prst="rect">
                <a:avLst/>
              </a:prstGeom>
              <a:noFill/>
            </p:spPr>
            <p:txBody>
              <a:bodyPr wrap="none" lIns="0" tIns="0" rIns="0" bIns="0" rtlCol="0">
                <a:spAutoFit/>
              </a:bodyPr>
              <a:lstStyle/>
              <a:p>
                <a:r>
                  <a:rPr lang="en-US" sz="1000" dirty="0" smtClean="0">
                    <a:solidFill>
                      <a:schemeClr val="tx2"/>
                    </a:solidFill>
                  </a:rPr>
                  <a:t>RPM</a:t>
                </a:r>
              </a:p>
            </p:txBody>
          </p:sp>
        </p:grpSp>
        <p:sp>
          <p:nvSpPr>
            <p:cNvPr id="80" name="TextBox 79"/>
            <p:cNvSpPr txBox="1"/>
            <p:nvPr/>
          </p:nvSpPr>
          <p:spPr>
            <a:xfrm>
              <a:off x="5280836" y="3930561"/>
              <a:ext cx="386324" cy="338554"/>
            </a:xfrm>
            <a:prstGeom prst="rect">
              <a:avLst/>
            </a:prstGeom>
            <a:noFill/>
          </p:spPr>
          <p:txBody>
            <a:bodyPr wrap="none" lIns="0" tIns="0" rIns="0" bIns="0" rtlCol="0">
              <a:spAutoFit/>
            </a:bodyPr>
            <a:lstStyle/>
            <a:p>
              <a:r>
                <a:rPr lang="en-US" sz="1100" dirty="0" smtClean="0">
                  <a:solidFill>
                    <a:schemeClr val="tx2"/>
                  </a:solidFill>
                </a:rPr>
                <a:t>Public</a:t>
              </a:r>
            </a:p>
            <a:p>
              <a:pPr algn="ctr"/>
              <a:r>
                <a:rPr lang="en-US" sz="1100" dirty="0" smtClean="0">
                  <a:solidFill>
                    <a:schemeClr val="tx2"/>
                  </a:solidFill>
                </a:rPr>
                <a:t>FW</a:t>
              </a:r>
            </a:p>
          </p:txBody>
        </p:sp>
        <p:sp>
          <p:nvSpPr>
            <p:cNvPr id="81" name="TextBox 80"/>
            <p:cNvSpPr txBox="1"/>
            <p:nvPr/>
          </p:nvSpPr>
          <p:spPr>
            <a:xfrm>
              <a:off x="2967889" y="3921368"/>
              <a:ext cx="439223" cy="338554"/>
            </a:xfrm>
            <a:prstGeom prst="rect">
              <a:avLst/>
            </a:prstGeom>
            <a:noFill/>
          </p:spPr>
          <p:txBody>
            <a:bodyPr wrap="none" lIns="0" tIns="0" rIns="0" bIns="0" rtlCol="0">
              <a:spAutoFit/>
            </a:bodyPr>
            <a:lstStyle/>
            <a:p>
              <a:r>
                <a:rPr lang="en-US" sz="1100" dirty="0" smtClean="0">
                  <a:solidFill>
                    <a:schemeClr val="tx2"/>
                  </a:solidFill>
                </a:rPr>
                <a:t>Private</a:t>
              </a:r>
            </a:p>
            <a:p>
              <a:pPr algn="ctr"/>
              <a:r>
                <a:rPr lang="en-US" sz="1100" dirty="0" smtClean="0">
                  <a:solidFill>
                    <a:schemeClr val="tx2"/>
                  </a:solidFill>
                </a:rPr>
                <a:t>FW</a:t>
              </a:r>
            </a:p>
          </p:txBody>
        </p:sp>
        <p:cxnSp>
          <p:nvCxnSpPr>
            <p:cNvPr id="82" name="Straight Connector 81"/>
            <p:cNvCxnSpPr>
              <a:stCxn id="97" idx="1"/>
            </p:cNvCxnSpPr>
            <p:nvPr/>
          </p:nvCxnSpPr>
          <p:spPr bwMode="auto">
            <a:xfrm flipH="1">
              <a:off x="7054221" y="1696461"/>
              <a:ext cx="256806" cy="868249"/>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83" name="Straight Connector 82"/>
            <p:cNvCxnSpPr>
              <a:stCxn id="120" idx="1"/>
            </p:cNvCxnSpPr>
            <p:nvPr/>
          </p:nvCxnSpPr>
          <p:spPr bwMode="auto">
            <a:xfrm flipH="1" flipV="1">
              <a:off x="7054221" y="2564711"/>
              <a:ext cx="256806" cy="40216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84" name="Straight Connector 83"/>
            <p:cNvCxnSpPr>
              <a:stCxn id="124" idx="1"/>
              <a:endCxn id="75" idx="2"/>
            </p:cNvCxnSpPr>
            <p:nvPr/>
          </p:nvCxnSpPr>
          <p:spPr bwMode="auto">
            <a:xfrm flipH="1" flipV="1">
              <a:off x="6553541" y="3877578"/>
              <a:ext cx="377166" cy="420261"/>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85" name="Straight Connector 84"/>
            <p:cNvCxnSpPr>
              <a:stCxn id="75" idx="1"/>
              <a:endCxn id="76" idx="3"/>
            </p:cNvCxnSpPr>
            <p:nvPr/>
          </p:nvCxnSpPr>
          <p:spPr bwMode="auto">
            <a:xfrm flipH="1">
              <a:off x="5611407" y="2892940"/>
              <a:ext cx="347673" cy="1083"/>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86" name="Straight Connector 85"/>
            <p:cNvCxnSpPr/>
            <p:nvPr/>
          </p:nvCxnSpPr>
          <p:spPr bwMode="auto">
            <a:xfrm flipH="1">
              <a:off x="3327895" y="2853164"/>
              <a:ext cx="158434" cy="2"/>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87" name="Straight Connector 86"/>
            <p:cNvCxnSpPr/>
            <p:nvPr/>
          </p:nvCxnSpPr>
          <p:spPr bwMode="auto">
            <a:xfrm flipH="1">
              <a:off x="5137770" y="2828831"/>
              <a:ext cx="158434" cy="2"/>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sp>
          <p:nvSpPr>
            <p:cNvPr id="88" name="TextBox 87"/>
            <p:cNvSpPr txBox="1"/>
            <p:nvPr/>
          </p:nvSpPr>
          <p:spPr>
            <a:xfrm>
              <a:off x="141583" y="1093773"/>
              <a:ext cx="952633" cy="184666"/>
            </a:xfrm>
            <a:prstGeom prst="rect">
              <a:avLst/>
            </a:prstGeom>
            <a:noFill/>
          </p:spPr>
          <p:txBody>
            <a:bodyPr wrap="none" lIns="0" tIns="0" rIns="0" bIns="0" rtlCol="0">
              <a:spAutoFit/>
            </a:bodyPr>
            <a:lstStyle/>
            <a:p>
              <a:r>
                <a:rPr lang="en-US" sz="1200" dirty="0" smtClean="0">
                  <a:solidFill>
                    <a:schemeClr val="tx2"/>
                  </a:solidFill>
                </a:rPr>
                <a:t>SIP endpoints</a:t>
              </a:r>
            </a:p>
          </p:txBody>
        </p:sp>
        <p:sp>
          <p:nvSpPr>
            <p:cNvPr id="89" name="TextBox 88"/>
            <p:cNvSpPr txBox="1"/>
            <p:nvPr/>
          </p:nvSpPr>
          <p:spPr>
            <a:xfrm>
              <a:off x="142912" y="4656952"/>
              <a:ext cx="1115690" cy="184666"/>
            </a:xfrm>
            <a:prstGeom prst="rect">
              <a:avLst/>
            </a:prstGeom>
            <a:noFill/>
          </p:spPr>
          <p:txBody>
            <a:bodyPr wrap="none" lIns="0" tIns="0" rIns="0" bIns="0" rtlCol="0">
              <a:spAutoFit/>
            </a:bodyPr>
            <a:lstStyle/>
            <a:p>
              <a:r>
                <a:rPr lang="en-US" sz="1200" dirty="0" smtClean="0">
                  <a:solidFill>
                    <a:schemeClr val="tx2"/>
                  </a:solidFill>
                </a:rPr>
                <a:t>H.323 endpoints</a:t>
              </a:r>
            </a:p>
          </p:txBody>
        </p:sp>
        <p:cxnSp>
          <p:nvCxnSpPr>
            <p:cNvPr id="90" name="Straight Connector 89"/>
            <p:cNvCxnSpPr/>
            <p:nvPr/>
          </p:nvCxnSpPr>
          <p:spPr bwMode="auto">
            <a:xfrm flipH="1">
              <a:off x="860466" y="3442447"/>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91" name="Straight Connector 90"/>
            <p:cNvCxnSpPr/>
            <p:nvPr/>
          </p:nvCxnSpPr>
          <p:spPr bwMode="auto">
            <a:xfrm flipH="1">
              <a:off x="860466" y="4304682"/>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cxnSp>
          <p:nvCxnSpPr>
            <p:cNvPr id="92" name="Straight Connector 91"/>
            <p:cNvCxnSpPr/>
            <p:nvPr/>
          </p:nvCxnSpPr>
          <p:spPr bwMode="auto">
            <a:xfrm flipH="1">
              <a:off x="1234486" y="2473213"/>
              <a:ext cx="370410" cy="0"/>
            </a:xfrm>
            <a:prstGeom prst="line">
              <a:avLst/>
            </a:prstGeom>
            <a:solidFill>
              <a:srgbClr val="FFFFFF"/>
            </a:solidFill>
            <a:ln w="12700" cap="flat" cmpd="sng" algn="ctr">
              <a:solidFill>
                <a:schemeClr val="accent1">
                  <a:lumMod val="75000"/>
                </a:schemeClr>
              </a:solidFill>
              <a:prstDash val="solid"/>
              <a:round/>
              <a:headEnd type="none" w="med" len="med"/>
              <a:tailEnd type="none" w="med" len="med"/>
            </a:ln>
            <a:effectLst/>
          </p:spPr>
        </p:cxnSp>
        <p:grpSp>
          <p:nvGrpSpPr>
            <p:cNvPr id="93" name="Group 40"/>
            <p:cNvGrpSpPr/>
            <p:nvPr/>
          </p:nvGrpSpPr>
          <p:grpSpPr>
            <a:xfrm>
              <a:off x="1516179" y="2335991"/>
              <a:ext cx="1219578" cy="454493"/>
              <a:chOff x="1583482" y="2245407"/>
              <a:chExt cx="1219578" cy="454493"/>
            </a:xfrm>
          </p:grpSpPr>
          <p:pic>
            <p:nvPicPr>
              <p:cNvPr id="141" name="Picture 8" descr="C:\Documents and Settings\ishimaru\My Documents\Polycom\Image Library\CMA\CMA-DMA_face2.png"/>
              <p:cNvPicPr>
                <a:picLocks noChangeAspect="1" noChangeArrowheads="1"/>
              </p:cNvPicPr>
              <p:nvPr/>
            </p:nvPicPr>
            <p:blipFill>
              <a:blip r:embed="rId6" cstate="print"/>
              <a:srcRect/>
              <a:stretch>
                <a:fillRect/>
              </a:stretch>
            </p:blipFill>
            <p:spPr bwMode="auto">
              <a:xfrm>
                <a:off x="1583482" y="2245407"/>
                <a:ext cx="1219578" cy="258328"/>
              </a:xfrm>
              <a:prstGeom prst="rect">
                <a:avLst/>
              </a:prstGeom>
              <a:noFill/>
              <a:ln w="9525">
                <a:noFill/>
                <a:miter lim="800000"/>
                <a:headEnd/>
                <a:tailEnd/>
              </a:ln>
            </p:spPr>
          </p:pic>
          <p:sp>
            <p:nvSpPr>
              <p:cNvPr id="142" name="TextBox 141"/>
              <p:cNvSpPr txBox="1"/>
              <p:nvPr/>
            </p:nvSpPr>
            <p:spPr>
              <a:xfrm>
                <a:off x="2047016" y="2546012"/>
                <a:ext cx="285335" cy="153888"/>
              </a:xfrm>
              <a:prstGeom prst="rect">
                <a:avLst/>
              </a:prstGeom>
              <a:noFill/>
            </p:spPr>
            <p:txBody>
              <a:bodyPr wrap="none" lIns="0" tIns="0" rIns="0" bIns="0" rtlCol="0">
                <a:spAutoFit/>
              </a:bodyPr>
              <a:lstStyle/>
              <a:p>
                <a:r>
                  <a:rPr lang="en-US" sz="1000" dirty="0">
                    <a:solidFill>
                      <a:schemeClr val="tx2"/>
                    </a:solidFill>
                  </a:rPr>
                  <a:t>D</a:t>
                </a:r>
                <a:r>
                  <a:rPr lang="en-US" sz="1000" dirty="0" smtClean="0">
                    <a:solidFill>
                      <a:schemeClr val="tx2"/>
                    </a:solidFill>
                  </a:rPr>
                  <a:t>MA</a:t>
                </a:r>
              </a:p>
            </p:txBody>
          </p:sp>
        </p:grpSp>
        <p:grpSp>
          <p:nvGrpSpPr>
            <p:cNvPr id="94" name="Group 109"/>
            <p:cNvGrpSpPr/>
            <p:nvPr/>
          </p:nvGrpSpPr>
          <p:grpSpPr>
            <a:xfrm>
              <a:off x="7311027" y="2522705"/>
              <a:ext cx="1517539" cy="888331"/>
              <a:chOff x="7497789" y="896412"/>
              <a:chExt cx="1199413" cy="888331"/>
            </a:xfrm>
          </p:grpSpPr>
          <p:sp>
            <p:nvSpPr>
              <p:cNvPr id="138" name="Rectangle 137"/>
              <p:cNvSpPr/>
              <p:nvPr/>
            </p:nvSpPr>
            <p:spPr bwMode="auto">
              <a:xfrm>
                <a:off x="7497789" y="896412"/>
                <a:ext cx="1199413" cy="888331"/>
              </a:xfrm>
              <a:prstGeom prst="rect">
                <a:avLst/>
              </a:prstGeom>
              <a:solidFill>
                <a:srgbClr val="E3ECA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ct val="50000"/>
                  </a:spcBef>
                </a:pPr>
                <a:r>
                  <a:rPr lang="en-US" sz="900" dirty="0" smtClean="0">
                    <a:solidFill>
                      <a:schemeClr val="tx2"/>
                    </a:solidFill>
                    <a:latin typeface="Arial" charset="0"/>
                  </a:rPr>
                  <a:t>Unregistered User </a:t>
                </a:r>
                <a:endParaRPr lang="en-US" sz="900" dirty="0">
                  <a:solidFill>
                    <a:schemeClr val="tx2"/>
                  </a:solidFill>
                  <a:latin typeface="Arial" charset="0"/>
                </a:endParaRPr>
              </a:p>
            </p:txBody>
          </p:sp>
          <p:pic>
            <p:nvPicPr>
              <p:cNvPr id="139" name="Picture 4"/>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714703" y="1191677"/>
                <a:ext cx="384376" cy="286238"/>
              </a:xfrm>
              <a:prstGeom prst="rect">
                <a:avLst/>
              </a:prstGeom>
              <a:solidFill>
                <a:srgbClr val="E3ECA1"/>
              </a:solidFill>
              <a:ln w="9525" cap="flat" cmpd="sng" algn="ctr">
                <a:noFill/>
                <a:prstDash val="solid"/>
                <a:round/>
                <a:headEnd type="none" w="med" len="med"/>
                <a:tailEnd type="none" w="med" len="med"/>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40" name="Straight Connector 139"/>
              <p:cNvCxnSpPr>
                <a:stCxn id="121" idx="3"/>
              </p:cNvCxnSpPr>
              <p:nvPr/>
            </p:nvCxnSpPr>
            <p:spPr bwMode="auto">
              <a:xfrm flipV="1">
                <a:off x="8099079" y="1330021"/>
                <a:ext cx="116183" cy="4775"/>
              </a:xfrm>
              <a:prstGeom prst="line">
                <a:avLst/>
              </a:prstGeom>
              <a:solidFill>
                <a:srgbClr val="C0C0C0"/>
              </a:solidFill>
              <a:ln w="9525" cap="flat" cmpd="sng" algn="ctr">
                <a:solidFill>
                  <a:schemeClr val="tx2"/>
                </a:solidFill>
                <a:prstDash val="solid"/>
                <a:round/>
                <a:headEnd type="none" w="med" len="med"/>
                <a:tailEnd type="none" w="med" len="med"/>
              </a:ln>
              <a:effectLst/>
            </p:spPr>
          </p:cxnSp>
        </p:grpSp>
        <p:sp>
          <p:nvSpPr>
            <p:cNvPr id="95" name="TextBox 94"/>
            <p:cNvSpPr txBox="1"/>
            <p:nvPr/>
          </p:nvSpPr>
          <p:spPr>
            <a:xfrm>
              <a:off x="7508360" y="3144759"/>
              <a:ext cx="403957" cy="215444"/>
            </a:xfrm>
            <a:prstGeom prst="rect">
              <a:avLst/>
            </a:prstGeom>
            <a:noFill/>
          </p:spPr>
          <p:txBody>
            <a:bodyPr wrap="none" lIns="0" tIns="0" rIns="0" bIns="0" rtlCol="0">
              <a:spAutoFit/>
            </a:bodyPr>
            <a:lstStyle/>
            <a:p>
              <a:r>
                <a:rPr lang="en-US" sz="700" dirty="0" smtClean="0">
                  <a:solidFill>
                    <a:schemeClr val="tx2"/>
                  </a:solidFill>
                </a:rPr>
                <a:t>Home FW</a:t>
              </a:r>
            </a:p>
            <a:p>
              <a:pPr algn="ctr"/>
              <a:r>
                <a:rPr lang="en-US" sz="700" dirty="0" smtClean="0">
                  <a:solidFill>
                    <a:schemeClr val="tx2"/>
                  </a:solidFill>
                </a:rPr>
                <a:t>Router</a:t>
              </a:r>
            </a:p>
          </p:txBody>
        </p:sp>
        <p:sp>
          <p:nvSpPr>
            <p:cNvPr id="96" name="Rectangle 95"/>
            <p:cNvSpPr/>
            <p:nvPr/>
          </p:nvSpPr>
          <p:spPr bwMode="auto">
            <a:xfrm>
              <a:off x="6930707" y="3716671"/>
              <a:ext cx="2102592" cy="1162336"/>
            </a:xfrm>
            <a:prstGeom prst="rect">
              <a:avLst/>
            </a:prstGeom>
            <a:solidFill>
              <a:srgbClr val="E3ECA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hangingPunct="0">
                <a:spcBef>
                  <a:spcPct val="50000"/>
                </a:spcBef>
              </a:pPr>
              <a:r>
                <a:rPr lang="en-US" sz="1050" dirty="0" smtClean="0">
                  <a:solidFill>
                    <a:schemeClr val="tx2"/>
                  </a:solidFill>
                  <a:latin typeface="Arial" charset="0"/>
                </a:rPr>
                <a:t>Enterprise B</a:t>
              </a:r>
              <a:endParaRPr lang="en-US" sz="1050" dirty="0">
                <a:solidFill>
                  <a:schemeClr val="tx2"/>
                </a:solidFill>
                <a:latin typeface="Arial" charset="0"/>
              </a:endParaRPr>
            </a:p>
          </p:txBody>
        </p:sp>
        <p:cxnSp>
          <p:nvCxnSpPr>
            <p:cNvPr id="97" name="Straight Connector 96"/>
            <p:cNvCxnSpPr>
              <a:stCxn id="126" idx="3"/>
              <a:endCxn id="133" idx="1"/>
            </p:cNvCxnSpPr>
            <p:nvPr/>
          </p:nvCxnSpPr>
          <p:spPr bwMode="auto">
            <a:xfrm>
              <a:off x="7291930" y="4423536"/>
              <a:ext cx="26952" cy="18137"/>
            </a:xfrm>
            <a:prstGeom prst="line">
              <a:avLst/>
            </a:prstGeom>
            <a:solidFill>
              <a:srgbClr val="C0C0C0"/>
            </a:solidFill>
            <a:ln w="9525" cap="flat" cmpd="sng" algn="ctr">
              <a:solidFill>
                <a:schemeClr val="tx2"/>
              </a:solidFill>
              <a:prstDash val="solid"/>
              <a:round/>
              <a:headEnd type="none" w="med" len="med"/>
              <a:tailEnd type="none" w="med" len="med"/>
            </a:ln>
            <a:effectLst/>
          </p:spPr>
        </p:cxnSp>
        <p:pic>
          <p:nvPicPr>
            <p:cNvPr id="98"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099791" y="4015824"/>
              <a:ext cx="192139" cy="81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9" name="Group 153"/>
            <p:cNvGrpSpPr/>
            <p:nvPr/>
          </p:nvGrpSpPr>
          <p:grpSpPr>
            <a:xfrm>
              <a:off x="8256543" y="4334167"/>
              <a:ext cx="695499" cy="323773"/>
              <a:chOff x="1004873" y="1382387"/>
              <a:chExt cx="1042144" cy="401763"/>
            </a:xfrm>
          </p:grpSpPr>
          <p:pic>
            <p:nvPicPr>
              <p:cNvPr id="136" name="Picture 8" descr="C:\Documents and Settings\ishimaru\My Documents\Polycom\Image Library\CMA\CMA-DMA_face2.png"/>
              <p:cNvPicPr>
                <a:picLocks noChangeAspect="1" noChangeArrowheads="1"/>
              </p:cNvPicPr>
              <p:nvPr/>
            </p:nvPicPr>
            <p:blipFill>
              <a:blip r:embed="rId4" cstate="print"/>
              <a:srcRect/>
              <a:stretch>
                <a:fillRect/>
              </a:stretch>
            </p:blipFill>
            <p:spPr bwMode="auto">
              <a:xfrm>
                <a:off x="1004873" y="1382387"/>
                <a:ext cx="1042144" cy="221792"/>
              </a:xfrm>
              <a:prstGeom prst="rect">
                <a:avLst/>
              </a:prstGeom>
              <a:noFill/>
              <a:ln w="9525">
                <a:noFill/>
                <a:miter lim="800000"/>
                <a:headEnd/>
                <a:tailEnd/>
              </a:ln>
            </p:spPr>
          </p:pic>
          <p:sp>
            <p:nvSpPr>
              <p:cNvPr id="137" name="TextBox 136"/>
              <p:cNvSpPr txBox="1"/>
              <p:nvPr/>
            </p:nvSpPr>
            <p:spPr>
              <a:xfrm>
                <a:off x="1387286" y="1612290"/>
                <a:ext cx="384313" cy="171860"/>
              </a:xfrm>
              <a:prstGeom prst="rect">
                <a:avLst/>
              </a:prstGeom>
              <a:noFill/>
            </p:spPr>
            <p:txBody>
              <a:bodyPr wrap="none" lIns="0" tIns="0" rIns="0" bIns="0" rtlCol="0">
                <a:spAutoFit/>
              </a:bodyPr>
              <a:lstStyle/>
              <a:p>
                <a:r>
                  <a:rPr lang="en-US" sz="900" dirty="0" smtClean="0">
                    <a:solidFill>
                      <a:schemeClr val="tx2"/>
                    </a:solidFill>
                  </a:rPr>
                  <a:t>DMA</a:t>
                </a:r>
              </a:p>
            </p:txBody>
          </p:sp>
        </p:grpSp>
        <p:cxnSp>
          <p:nvCxnSpPr>
            <p:cNvPr id="100" name="Straight Connector 99"/>
            <p:cNvCxnSpPr>
              <a:stCxn id="145" idx="3"/>
              <a:endCxn id="128" idx="1"/>
            </p:cNvCxnSpPr>
            <p:nvPr/>
          </p:nvCxnSpPr>
          <p:spPr bwMode="auto">
            <a:xfrm flipV="1">
              <a:off x="8124569" y="4423536"/>
              <a:ext cx="131974" cy="18137"/>
            </a:xfrm>
            <a:prstGeom prst="line">
              <a:avLst/>
            </a:prstGeom>
            <a:solidFill>
              <a:srgbClr val="C0C0C0"/>
            </a:solidFill>
            <a:ln w="9525" cap="flat" cmpd="sng" algn="ctr">
              <a:solidFill>
                <a:schemeClr val="tx2"/>
              </a:solidFill>
              <a:prstDash val="solid"/>
              <a:round/>
              <a:headEnd type="none" w="med" len="med"/>
              <a:tailEnd type="none" w="med" len="med"/>
            </a:ln>
            <a:effectLst/>
          </p:spPr>
        </p:cxnSp>
        <p:cxnSp>
          <p:nvCxnSpPr>
            <p:cNvPr id="101" name="Straight Connector 100"/>
            <p:cNvCxnSpPr>
              <a:endCxn id="128" idx="0"/>
            </p:cNvCxnSpPr>
            <p:nvPr/>
          </p:nvCxnSpPr>
          <p:spPr bwMode="auto">
            <a:xfrm flipH="1">
              <a:off x="8604292" y="4249526"/>
              <a:ext cx="3332" cy="84641"/>
            </a:xfrm>
            <a:prstGeom prst="line">
              <a:avLst/>
            </a:prstGeom>
            <a:solidFill>
              <a:srgbClr val="C0C0C0"/>
            </a:solidFill>
            <a:ln w="9525" cap="flat" cmpd="sng" algn="ctr">
              <a:solidFill>
                <a:schemeClr val="tx2"/>
              </a:solidFill>
              <a:prstDash val="solid"/>
              <a:round/>
              <a:headEnd type="none" w="med" len="med"/>
              <a:tailEnd type="none" w="med" len="med"/>
            </a:ln>
            <a:effectLst/>
          </p:spPr>
        </p:cxnSp>
        <p:grpSp>
          <p:nvGrpSpPr>
            <p:cNvPr id="102" name="Group 101"/>
            <p:cNvGrpSpPr/>
            <p:nvPr/>
          </p:nvGrpSpPr>
          <p:grpSpPr>
            <a:xfrm>
              <a:off x="7318882" y="4065142"/>
              <a:ext cx="593435" cy="753061"/>
              <a:chOff x="6013362" y="5280476"/>
              <a:chExt cx="593435" cy="753061"/>
            </a:xfrm>
          </p:grpSpPr>
          <p:sp>
            <p:nvSpPr>
              <p:cNvPr id="124" name="Rectangle 123"/>
              <p:cNvSpPr/>
              <p:nvPr/>
            </p:nvSpPr>
            <p:spPr bwMode="auto">
              <a:xfrm>
                <a:off x="6013362" y="5280476"/>
                <a:ext cx="593435" cy="753061"/>
              </a:xfrm>
              <a:prstGeom prst="rect">
                <a:avLst/>
              </a:prstGeom>
              <a:solidFill>
                <a:srgbClr val="7F7F7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r>
                  <a:rPr kumimoji="0" lang="en-US" sz="800" b="0" i="0" u="none" strike="noStrike" cap="none" normalizeH="0" baseline="0" dirty="0" smtClean="0">
                    <a:ln>
                      <a:noFill/>
                    </a:ln>
                    <a:solidFill>
                      <a:srgbClr val="FFFFFF"/>
                    </a:solidFill>
                    <a:effectLst/>
                    <a:latin typeface="Arial" charset="0"/>
                  </a:rPr>
                  <a:t>RPAD</a:t>
                </a:r>
              </a:p>
            </p:txBody>
          </p:sp>
          <p:grpSp>
            <p:nvGrpSpPr>
              <p:cNvPr id="125" name="Group 8"/>
              <p:cNvGrpSpPr/>
              <p:nvPr/>
            </p:nvGrpSpPr>
            <p:grpSpPr>
              <a:xfrm>
                <a:off x="6071094" y="5493923"/>
                <a:ext cx="482447" cy="200383"/>
                <a:chOff x="3561493" y="2878815"/>
                <a:chExt cx="1713810" cy="1639222"/>
              </a:xfrm>
            </p:grpSpPr>
            <p:sp>
              <p:nvSpPr>
                <p:cNvPr id="132" name="Rectangle 131"/>
                <p:cNvSpPr/>
                <p:nvPr/>
              </p:nvSpPr>
              <p:spPr bwMode="auto">
                <a:xfrm>
                  <a:off x="3561493" y="2878815"/>
                  <a:ext cx="1713810" cy="163922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defTabSz="914400" rtl="0" eaLnBrk="0" fontAlgn="base" latinLnBrk="0" hangingPunct="0">
                    <a:lnSpc>
                      <a:spcPct val="100000"/>
                    </a:lnSpc>
                    <a:spcBef>
                      <a:spcPct val="50000"/>
                    </a:spcBef>
                    <a:spcAft>
                      <a:spcPct val="0"/>
                    </a:spcAft>
                    <a:buClrTx/>
                    <a:buSzTx/>
                    <a:buFontTx/>
                    <a:buNone/>
                    <a:tabLst/>
                  </a:pPr>
                  <a:endParaRPr kumimoji="0" lang="en-US" sz="800" b="0" i="0" u="none" strike="noStrike" cap="none" normalizeH="0" baseline="0" dirty="0" smtClean="0">
                    <a:ln>
                      <a:noFill/>
                    </a:ln>
                    <a:solidFill>
                      <a:srgbClr val="FFFFFF"/>
                    </a:solidFill>
                    <a:effectLst/>
                    <a:latin typeface="Arial" charset="0"/>
                  </a:endParaRPr>
                </a:p>
              </p:txBody>
            </p:sp>
            <p:sp>
              <p:nvSpPr>
                <p:cNvPr id="133" name="Rectangle 6"/>
                <p:cNvSpPr/>
                <p:nvPr/>
              </p:nvSpPr>
              <p:spPr bwMode="auto">
                <a:xfrm>
                  <a:off x="3900686" y="3224078"/>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hangingPunct="0">
                    <a:spcBef>
                      <a:spcPct val="50000"/>
                    </a:spcBef>
                  </a:pPr>
                  <a:endParaRPr lang="en-US" sz="800" dirty="0">
                    <a:solidFill>
                      <a:schemeClr val="tx2"/>
                    </a:solidFill>
                    <a:latin typeface="Arial" charset="0"/>
                  </a:endParaRPr>
                </a:p>
              </p:txBody>
            </p:sp>
            <p:sp>
              <p:nvSpPr>
                <p:cNvPr id="134" name="Rectangle 133"/>
                <p:cNvSpPr/>
                <p:nvPr/>
              </p:nvSpPr>
              <p:spPr bwMode="auto">
                <a:xfrm>
                  <a:off x="3900687" y="3632443"/>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eaLnBrk="0" fontAlgn="base" hangingPunct="0">
                    <a:lnSpc>
                      <a:spcPct val="100000"/>
                    </a:lnSpc>
                    <a:spcBef>
                      <a:spcPct val="50000"/>
                    </a:spcBef>
                    <a:spcAft>
                      <a:spcPct val="0"/>
                    </a:spcAft>
                    <a:buClrTx/>
                    <a:buSzTx/>
                    <a:buFontTx/>
                    <a:buNone/>
                    <a:tabLst/>
                  </a:pPr>
                  <a:endParaRPr lang="en-US" sz="800" dirty="0" smtClean="0">
                    <a:solidFill>
                      <a:schemeClr val="tx2"/>
                    </a:solidFill>
                    <a:latin typeface="Arial" charset="0"/>
                  </a:endParaRPr>
                </a:p>
              </p:txBody>
            </p:sp>
            <p:sp>
              <p:nvSpPr>
                <p:cNvPr id="135" name="Rectangle 134"/>
                <p:cNvSpPr/>
                <p:nvPr/>
              </p:nvSpPr>
              <p:spPr bwMode="auto">
                <a:xfrm>
                  <a:off x="3900687" y="4029749"/>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endParaRPr lang="en-US" sz="800" dirty="0" smtClean="0">
                    <a:solidFill>
                      <a:schemeClr val="tx2"/>
                    </a:solidFill>
                    <a:latin typeface="Arial" charset="0"/>
                  </a:endParaRPr>
                </a:p>
              </p:txBody>
            </p:sp>
          </p:grpSp>
          <p:grpSp>
            <p:nvGrpSpPr>
              <p:cNvPr id="126" name="Group 13"/>
              <p:cNvGrpSpPr/>
              <p:nvPr/>
            </p:nvGrpSpPr>
            <p:grpSpPr>
              <a:xfrm>
                <a:off x="6075210" y="5707846"/>
                <a:ext cx="478331" cy="217914"/>
                <a:chOff x="3572133" y="4297010"/>
                <a:chExt cx="1713810" cy="737224"/>
              </a:xfrm>
            </p:grpSpPr>
            <p:sp>
              <p:nvSpPr>
                <p:cNvPr id="130" name="Rectangle 129"/>
                <p:cNvSpPr/>
                <p:nvPr/>
              </p:nvSpPr>
              <p:spPr bwMode="auto">
                <a:xfrm>
                  <a:off x="3572133" y="4297010"/>
                  <a:ext cx="1713810" cy="737224"/>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50000"/>
                    </a:spcBef>
                    <a:spcAft>
                      <a:spcPct val="0"/>
                    </a:spcAft>
                  </a:pPr>
                  <a:endParaRPr lang="en-US" sz="800" dirty="0" smtClean="0">
                    <a:solidFill>
                      <a:srgbClr val="FFFFFF"/>
                    </a:solidFill>
                    <a:latin typeface="Arial" charset="0"/>
                  </a:endParaRPr>
                </a:p>
              </p:txBody>
            </p:sp>
            <p:sp>
              <p:nvSpPr>
                <p:cNvPr id="131" name="Rectangle 130"/>
                <p:cNvSpPr/>
                <p:nvPr/>
              </p:nvSpPr>
              <p:spPr bwMode="auto">
                <a:xfrm>
                  <a:off x="3911326" y="4587263"/>
                  <a:ext cx="1035421" cy="345264"/>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R="0" indent="0" algn="ctr" eaLnBrk="0" fontAlgn="base" hangingPunct="0">
                    <a:lnSpc>
                      <a:spcPct val="100000"/>
                    </a:lnSpc>
                    <a:spcBef>
                      <a:spcPct val="50000"/>
                    </a:spcBef>
                    <a:spcAft>
                      <a:spcPct val="0"/>
                    </a:spcAft>
                    <a:buClrTx/>
                    <a:buSzTx/>
                    <a:buFontTx/>
                    <a:buNone/>
                    <a:tabLst/>
                  </a:pPr>
                  <a:endParaRPr lang="en-US" sz="800" dirty="0" smtClean="0">
                    <a:solidFill>
                      <a:schemeClr val="tx2"/>
                    </a:solidFill>
                    <a:latin typeface="Arial" charset="0"/>
                  </a:endParaRPr>
                </a:p>
              </p:txBody>
            </p:sp>
          </p:grpSp>
          <p:grpSp>
            <p:nvGrpSpPr>
              <p:cNvPr id="127" name="Group 14"/>
              <p:cNvGrpSpPr/>
              <p:nvPr/>
            </p:nvGrpSpPr>
            <p:grpSpPr>
              <a:xfrm>
                <a:off x="6075210" y="5860777"/>
                <a:ext cx="478331" cy="172760"/>
                <a:chOff x="3572133" y="5076554"/>
                <a:chExt cx="1713810" cy="764032"/>
              </a:xfrm>
            </p:grpSpPr>
            <p:sp>
              <p:nvSpPr>
                <p:cNvPr id="128" name="Rectangle 127"/>
                <p:cNvSpPr/>
                <p:nvPr/>
              </p:nvSpPr>
              <p:spPr bwMode="auto">
                <a:xfrm>
                  <a:off x="3572133" y="5076554"/>
                  <a:ext cx="1713810" cy="7640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50000"/>
                    </a:spcBef>
                    <a:spcAft>
                      <a:spcPct val="0"/>
                    </a:spcAft>
                    <a:buClrTx/>
                    <a:buSzTx/>
                    <a:buFontTx/>
                    <a:buNone/>
                    <a:tabLst/>
                  </a:pPr>
                  <a:endParaRPr lang="en-US" sz="800" dirty="0" smtClean="0">
                    <a:solidFill>
                      <a:srgbClr val="FFFFFF"/>
                    </a:solidFill>
                    <a:latin typeface="Arial" charset="0"/>
                  </a:endParaRPr>
                </a:p>
              </p:txBody>
            </p:sp>
            <p:sp>
              <p:nvSpPr>
                <p:cNvPr id="129" name="Rectangle 128"/>
                <p:cNvSpPr/>
                <p:nvPr/>
              </p:nvSpPr>
              <p:spPr bwMode="auto">
                <a:xfrm>
                  <a:off x="3911327" y="5407794"/>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endParaRPr lang="en-US" sz="800" dirty="0" smtClean="0">
                    <a:solidFill>
                      <a:schemeClr val="tx2"/>
                    </a:solidFill>
                    <a:latin typeface="Arial" charset="0"/>
                  </a:endParaRPr>
                </a:p>
              </p:txBody>
            </p:sp>
          </p:grpSp>
        </p:grpSp>
        <p:pic>
          <p:nvPicPr>
            <p:cNvPr id="103" name="Picture 3"/>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32430" y="4033961"/>
              <a:ext cx="192139" cy="81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04" name="Straight Connector 103"/>
            <p:cNvCxnSpPr>
              <a:stCxn id="145" idx="1"/>
              <a:endCxn id="133" idx="3"/>
            </p:cNvCxnSpPr>
            <p:nvPr/>
          </p:nvCxnSpPr>
          <p:spPr bwMode="auto">
            <a:xfrm flipH="1">
              <a:off x="7912317" y="4441673"/>
              <a:ext cx="20113" cy="0"/>
            </a:xfrm>
            <a:prstGeom prst="line">
              <a:avLst/>
            </a:prstGeom>
            <a:solidFill>
              <a:srgbClr val="C0C0C0"/>
            </a:solidFill>
            <a:ln w="9525" cap="flat" cmpd="sng" algn="ctr">
              <a:solidFill>
                <a:schemeClr val="tx2"/>
              </a:solidFill>
              <a:prstDash val="solid"/>
              <a:round/>
              <a:headEnd type="none" w="med" len="med"/>
              <a:tailEnd type="none" w="med" len="med"/>
            </a:ln>
            <a:effectLst/>
          </p:spPr>
        </p:cxnSp>
        <p:pic>
          <p:nvPicPr>
            <p:cNvPr id="105" name="Picture 18" descr="http://www.imagogroup-benelux.com/web/images/stories/products/ipad_face_3ep_02_rf.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331519" y="3787336"/>
              <a:ext cx="436716" cy="332615"/>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8408162" y="4109071"/>
              <a:ext cx="285335" cy="153888"/>
            </a:xfrm>
            <a:prstGeom prst="rect">
              <a:avLst/>
            </a:prstGeom>
            <a:noFill/>
          </p:spPr>
          <p:txBody>
            <a:bodyPr wrap="none" lIns="0" tIns="0" rIns="0" bIns="0" rtlCol="0">
              <a:spAutoFit/>
            </a:bodyPr>
            <a:lstStyle/>
            <a:p>
              <a:r>
                <a:rPr lang="en-US" sz="1000" dirty="0" smtClean="0">
                  <a:solidFill>
                    <a:schemeClr val="tx2"/>
                  </a:solidFill>
                </a:rPr>
                <a:t>RPM</a:t>
              </a:r>
            </a:p>
          </p:txBody>
        </p:sp>
        <p:pic>
          <p:nvPicPr>
            <p:cNvPr id="107" name="Picture 18" descr="http://www.imagogroup-benelux.com/web/images/stories/products/ipad_face_3ep_02_rf.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18799" y="2759614"/>
              <a:ext cx="436716" cy="332615"/>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8" descr="http://www.imagogroup-benelux.com/web/images/stories/products/ipad_face_3ep_02_r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72898" y="2564710"/>
              <a:ext cx="514185" cy="440571"/>
            </a:xfrm>
            <a:prstGeom prst="rect">
              <a:avLst/>
            </a:prstGeom>
            <a:noFill/>
            <a:extLst>
              <a:ext uri="{909E8E84-426E-40DD-AFC4-6F175D3DCCD1}">
                <a14:hiddenFill xmlns:a14="http://schemas.microsoft.com/office/drawing/2010/main">
                  <a:solidFill>
                    <a:srgbClr val="FFFFFF"/>
                  </a:solidFill>
                </a14:hiddenFill>
              </a:ext>
            </a:extLst>
          </p:spPr>
        </p:pic>
        <p:sp>
          <p:nvSpPr>
            <p:cNvPr id="109" name="TextBox 108"/>
            <p:cNvSpPr txBox="1"/>
            <p:nvPr/>
          </p:nvSpPr>
          <p:spPr>
            <a:xfrm>
              <a:off x="423958" y="1997504"/>
              <a:ext cx="615553" cy="451406"/>
            </a:xfrm>
            <a:prstGeom prst="rect">
              <a:avLst/>
            </a:prstGeom>
            <a:noFill/>
          </p:spPr>
          <p:txBody>
            <a:bodyPr vert="eaVert" wrap="none" rtlCol="0">
              <a:spAutoFit/>
            </a:bodyPr>
            <a:lstStyle/>
            <a:p>
              <a:r>
                <a:rPr lang="en-US" sz="2800" dirty="0" smtClean="0">
                  <a:solidFill>
                    <a:schemeClr val="bg1"/>
                  </a:solidFill>
                  <a:latin typeface="Arial" pitchFamily="34" charset="0"/>
                  <a:cs typeface="Arial" pitchFamily="34" charset="0"/>
                </a:rPr>
                <a:t>…</a:t>
              </a:r>
            </a:p>
          </p:txBody>
        </p:sp>
        <p:pic>
          <p:nvPicPr>
            <p:cNvPr id="110" name="Picture 18" descr="http://www.imagogroup-benelux.com/web/images/stories/products/ipad_face_3ep_02_rf.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3160" y="4074831"/>
              <a:ext cx="514185" cy="440571"/>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p:cNvSpPr txBox="1"/>
            <p:nvPr/>
          </p:nvSpPr>
          <p:spPr>
            <a:xfrm>
              <a:off x="453295" y="3706478"/>
              <a:ext cx="615553" cy="451406"/>
            </a:xfrm>
            <a:prstGeom prst="rect">
              <a:avLst/>
            </a:prstGeom>
            <a:noFill/>
          </p:spPr>
          <p:txBody>
            <a:bodyPr vert="eaVert" wrap="none" rtlCol="0">
              <a:spAutoFit/>
            </a:bodyPr>
            <a:lstStyle/>
            <a:p>
              <a:r>
                <a:rPr lang="en-US" sz="2800" dirty="0" smtClean="0">
                  <a:solidFill>
                    <a:schemeClr val="bg1"/>
                  </a:solidFill>
                  <a:latin typeface="Arial" pitchFamily="34" charset="0"/>
                  <a:cs typeface="Arial" pitchFamily="34" charset="0"/>
                </a:rPr>
                <a:t>…</a:t>
              </a:r>
            </a:p>
          </p:txBody>
        </p:sp>
        <p:sp>
          <p:nvSpPr>
            <p:cNvPr id="112" name="TextBox 111"/>
            <p:cNvSpPr txBox="1"/>
            <p:nvPr/>
          </p:nvSpPr>
          <p:spPr>
            <a:xfrm>
              <a:off x="488460" y="4519441"/>
              <a:ext cx="256480" cy="138499"/>
            </a:xfrm>
            <a:prstGeom prst="rect">
              <a:avLst/>
            </a:prstGeom>
            <a:noFill/>
          </p:spPr>
          <p:txBody>
            <a:bodyPr wrap="none" lIns="0" tIns="0" rIns="0" bIns="0" rtlCol="0">
              <a:spAutoFit/>
            </a:bodyPr>
            <a:lstStyle/>
            <a:p>
              <a:r>
                <a:rPr lang="en-US" sz="900" dirty="0" smtClean="0">
                  <a:solidFill>
                    <a:schemeClr val="tx2"/>
                  </a:solidFill>
                </a:rPr>
                <a:t>RPM</a:t>
              </a:r>
            </a:p>
          </p:txBody>
        </p:sp>
        <p:sp>
          <p:nvSpPr>
            <p:cNvPr id="113" name="TextBox 112"/>
            <p:cNvSpPr txBox="1"/>
            <p:nvPr/>
          </p:nvSpPr>
          <p:spPr>
            <a:xfrm>
              <a:off x="488460" y="3030794"/>
              <a:ext cx="256480" cy="138499"/>
            </a:xfrm>
            <a:prstGeom prst="rect">
              <a:avLst/>
            </a:prstGeom>
            <a:noFill/>
          </p:spPr>
          <p:txBody>
            <a:bodyPr wrap="none" lIns="0" tIns="0" rIns="0" bIns="0" rtlCol="0">
              <a:spAutoFit/>
            </a:bodyPr>
            <a:lstStyle/>
            <a:p>
              <a:r>
                <a:rPr lang="en-US" sz="900" dirty="0" smtClean="0">
                  <a:solidFill>
                    <a:schemeClr val="tx2"/>
                  </a:solidFill>
                </a:rPr>
                <a:t>RPM</a:t>
              </a:r>
            </a:p>
          </p:txBody>
        </p:sp>
        <p:sp>
          <p:nvSpPr>
            <p:cNvPr id="114" name="TextBox 113"/>
            <p:cNvSpPr txBox="1"/>
            <p:nvPr/>
          </p:nvSpPr>
          <p:spPr>
            <a:xfrm>
              <a:off x="8318957" y="3129848"/>
              <a:ext cx="285335" cy="153888"/>
            </a:xfrm>
            <a:prstGeom prst="rect">
              <a:avLst/>
            </a:prstGeom>
            <a:noFill/>
          </p:spPr>
          <p:txBody>
            <a:bodyPr wrap="none" lIns="0" tIns="0" rIns="0" bIns="0" rtlCol="0">
              <a:spAutoFit/>
            </a:bodyPr>
            <a:lstStyle/>
            <a:p>
              <a:r>
                <a:rPr lang="en-US" sz="1000" dirty="0" smtClean="0">
                  <a:solidFill>
                    <a:schemeClr val="tx2"/>
                  </a:solidFill>
                </a:rPr>
                <a:t>RPM</a:t>
              </a:r>
            </a:p>
          </p:txBody>
        </p:sp>
        <p:pic>
          <p:nvPicPr>
            <p:cNvPr id="115" name="Picture 4" descr="http://planetpolycom/sites/marketing/cm/imagelibrary/Polycom%20Images/Product%20Icons/Low%20Resolution_Web/VIDEO/HDX4000.gif"/>
            <p:cNvPicPr>
              <a:picLocks noChangeAspect="1" noChangeArrowheads="1"/>
            </p:cNvPicPr>
            <p:nvPr/>
          </p:nvPicPr>
          <p:blipFill>
            <a:blip r:embed="rId12" cstate="print"/>
            <a:srcRect/>
            <a:stretch>
              <a:fillRect/>
            </a:stretch>
          </p:blipFill>
          <p:spPr bwMode="auto">
            <a:xfrm>
              <a:off x="404691" y="1281183"/>
              <a:ext cx="432583" cy="483248"/>
            </a:xfrm>
            <a:prstGeom prst="rect">
              <a:avLst/>
            </a:prstGeom>
            <a:noFill/>
            <a:ln w="9525">
              <a:noFill/>
              <a:miter lim="800000"/>
              <a:headEnd/>
              <a:tailEnd/>
            </a:ln>
          </p:spPr>
        </p:pic>
        <p:sp>
          <p:nvSpPr>
            <p:cNvPr id="116" name="TextBox 115"/>
            <p:cNvSpPr txBox="1"/>
            <p:nvPr/>
          </p:nvSpPr>
          <p:spPr>
            <a:xfrm>
              <a:off x="488460" y="1805880"/>
              <a:ext cx="243656" cy="138499"/>
            </a:xfrm>
            <a:prstGeom prst="rect">
              <a:avLst/>
            </a:prstGeom>
            <a:noFill/>
          </p:spPr>
          <p:txBody>
            <a:bodyPr wrap="none" lIns="0" tIns="0" rIns="0" bIns="0" rtlCol="0">
              <a:spAutoFit/>
            </a:bodyPr>
            <a:lstStyle/>
            <a:p>
              <a:r>
                <a:rPr lang="en-US" sz="900" dirty="0" smtClean="0">
                  <a:solidFill>
                    <a:schemeClr val="tx2"/>
                  </a:solidFill>
                </a:rPr>
                <a:t>HDX</a:t>
              </a:r>
            </a:p>
          </p:txBody>
        </p:sp>
        <p:pic>
          <p:nvPicPr>
            <p:cNvPr id="117" name="Picture 4" descr="http://planetpolycom/sites/marketing/cm/imagelibrary/Polycom%20Images/Product%20Icons/Low%20Resolution_Web/VIDEO/HDX4000.gif"/>
            <p:cNvPicPr>
              <a:picLocks noChangeAspect="1" noChangeArrowheads="1"/>
            </p:cNvPicPr>
            <p:nvPr/>
          </p:nvPicPr>
          <p:blipFill>
            <a:blip r:embed="rId12" cstate="print"/>
            <a:srcRect/>
            <a:stretch>
              <a:fillRect/>
            </a:stretch>
          </p:blipFill>
          <p:spPr bwMode="auto">
            <a:xfrm>
              <a:off x="404691" y="3275442"/>
              <a:ext cx="432583" cy="483248"/>
            </a:xfrm>
            <a:prstGeom prst="rect">
              <a:avLst/>
            </a:prstGeom>
            <a:noFill/>
            <a:ln w="9525">
              <a:noFill/>
              <a:miter lim="800000"/>
              <a:headEnd/>
              <a:tailEnd/>
            </a:ln>
          </p:spPr>
        </p:pic>
        <p:pic>
          <p:nvPicPr>
            <p:cNvPr id="118" name="Picture 4" descr="http://planetpolycom/sites/marketing/cm/imagelibrary/Polycom%20Images/Product%20Icons/Low%20Resolution_Web/VIDEO/HDX4000.gif"/>
            <p:cNvPicPr>
              <a:picLocks noChangeAspect="1" noChangeArrowheads="1"/>
            </p:cNvPicPr>
            <p:nvPr/>
          </p:nvPicPr>
          <p:blipFill>
            <a:blip r:embed="rId12" cstate="print"/>
            <a:srcRect/>
            <a:stretch>
              <a:fillRect/>
            </a:stretch>
          </p:blipFill>
          <p:spPr bwMode="auto">
            <a:xfrm>
              <a:off x="7975579" y="1875327"/>
              <a:ext cx="432583" cy="483248"/>
            </a:xfrm>
            <a:prstGeom prst="rect">
              <a:avLst/>
            </a:prstGeom>
            <a:noFill/>
            <a:ln w="9525">
              <a:noFill/>
              <a:miter lim="800000"/>
              <a:headEnd/>
              <a:tailEnd/>
            </a:ln>
          </p:spPr>
        </p:pic>
        <p:cxnSp>
          <p:nvCxnSpPr>
            <p:cNvPr id="119" name="Straight Connector 118"/>
            <p:cNvCxnSpPr>
              <a:stCxn id="98" idx="3"/>
            </p:cNvCxnSpPr>
            <p:nvPr/>
          </p:nvCxnSpPr>
          <p:spPr bwMode="auto">
            <a:xfrm>
              <a:off x="7865790" y="1641974"/>
              <a:ext cx="109789" cy="233353"/>
            </a:xfrm>
            <a:prstGeom prst="line">
              <a:avLst/>
            </a:prstGeom>
            <a:solidFill>
              <a:srgbClr val="C0C0C0"/>
            </a:solidFill>
            <a:ln w="12700" cap="flat" cmpd="sng" algn="ctr">
              <a:solidFill>
                <a:schemeClr val="tx2"/>
              </a:solidFill>
              <a:prstDash val="sysDot"/>
              <a:round/>
              <a:headEnd type="none" w="med" len="med"/>
              <a:tailEnd type="none" w="med" len="med"/>
            </a:ln>
            <a:effectLst/>
          </p:spPr>
        </p:cxnSp>
        <p:sp>
          <p:nvSpPr>
            <p:cNvPr id="120" name="TextBox 119"/>
            <p:cNvSpPr txBox="1"/>
            <p:nvPr/>
          </p:nvSpPr>
          <p:spPr>
            <a:xfrm>
              <a:off x="7743962" y="2220076"/>
              <a:ext cx="243656" cy="138499"/>
            </a:xfrm>
            <a:prstGeom prst="rect">
              <a:avLst/>
            </a:prstGeom>
            <a:noFill/>
          </p:spPr>
          <p:txBody>
            <a:bodyPr wrap="none" lIns="0" tIns="0" rIns="0" bIns="0" rtlCol="0">
              <a:spAutoFit/>
            </a:bodyPr>
            <a:lstStyle/>
            <a:p>
              <a:r>
                <a:rPr lang="en-US" sz="900" dirty="0" smtClean="0">
                  <a:solidFill>
                    <a:schemeClr val="tx2"/>
                  </a:solidFill>
                </a:rPr>
                <a:t>HDX</a:t>
              </a:r>
            </a:p>
          </p:txBody>
        </p:sp>
        <p:grpSp>
          <p:nvGrpSpPr>
            <p:cNvPr id="121" name="Group 14"/>
            <p:cNvGrpSpPr/>
            <p:nvPr/>
          </p:nvGrpSpPr>
          <p:grpSpPr>
            <a:xfrm>
              <a:off x="3626650" y="4262959"/>
              <a:ext cx="1416045" cy="523514"/>
              <a:chOff x="3572133" y="5076554"/>
              <a:chExt cx="1713810" cy="764032"/>
            </a:xfrm>
          </p:grpSpPr>
          <p:sp>
            <p:nvSpPr>
              <p:cNvPr id="122" name="Rectangle 121"/>
              <p:cNvSpPr/>
              <p:nvPr/>
            </p:nvSpPr>
            <p:spPr bwMode="auto">
              <a:xfrm>
                <a:off x="3572133" y="5076554"/>
                <a:ext cx="1713810" cy="764032"/>
              </a:xfrm>
              <a:prstGeom prst="rect">
                <a:avLst/>
              </a:prstGeom>
              <a:solidFill>
                <a:schemeClr val="accent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R="0" indent="0" eaLnBrk="0" fontAlgn="base" hangingPunct="0">
                  <a:lnSpc>
                    <a:spcPct val="100000"/>
                  </a:lnSpc>
                  <a:spcBef>
                    <a:spcPct val="50000"/>
                  </a:spcBef>
                  <a:spcAft>
                    <a:spcPct val="0"/>
                  </a:spcAft>
                  <a:buClrTx/>
                  <a:buSzTx/>
                  <a:buFontTx/>
                  <a:buNone/>
                  <a:tabLst/>
                </a:pPr>
                <a:r>
                  <a:rPr lang="en-US" sz="1000" dirty="0" smtClean="0">
                    <a:solidFill>
                      <a:srgbClr val="FFFFFF"/>
                    </a:solidFill>
                    <a:latin typeface="Arial" charset="0"/>
                  </a:rPr>
                  <a:t>Media Traversal</a:t>
                </a:r>
              </a:p>
            </p:txBody>
          </p:sp>
          <p:sp>
            <p:nvSpPr>
              <p:cNvPr id="123" name="Rectangle 122"/>
              <p:cNvSpPr/>
              <p:nvPr/>
            </p:nvSpPr>
            <p:spPr bwMode="auto">
              <a:xfrm>
                <a:off x="3911327" y="5407794"/>
                <a:ext cx="1035421" cy="345263"/>
              </a:xfrm>
              <a:prstGeom prst="rect">
                <a:avLst/>
              </a:prstGeom>
              <a:solidFill>
                <a:srgbClr val="C0C0C0"/>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50000"/>
                  </a:spcBef>
                  <a:spcAft>
                    <a:spcPct val="0"/>
                  </a:spcAft>
                </a:pPr>
                <a:r>
                  <a:rPr lang="en-US" sz="900" dirty="0" smtClean="0">
                    <a:solidFill>
                      <a:schemeClr val="tx2"/>
                    </a:solidFill>
                    <a:latin typeface="Arial" charset="0"/>
                  </a:rPr>
                  <a:t>MTC/MTN</a:t>
                </a:r>
              </a:p>
            </p:txBody>
          </p:sp>
        </p:grpSp>
      </p:grpSp>
    </p:spTree>
    <p:extLst>
      <p:ext uri="{BB962C8B-B14F-4D97-AF65-F5344CB8AC3E}">
        <p14:creationId xmlns:p14="http://schemas.microsoft.com/office/powerpoint/2010/main" val="14510738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RPAD Architect</a:t>
            </a:r>
            <a:r>
              <a:rPr lang="en-US" altLang="zh-CN" dirty="0" smtClean="0"/>
              <a:t>ure</a:t>
            </a:r>
            <a:endParaRPr lang="en-US" dirty="0"/>
          </a:p>
        </p:txBody>
      </p:sp>
      <p:grpSp>
        <p:nvGrpSpPr>
          <p:cNvPr id="4" name="Group 3"/>
          <p:cNvGrpSpPr/>
          <p:nvPr/>
        </p:nvGrpSpPr>
        <p:grpSpPr>
          <a:xfrm>
            <a:off x="1144790" y="1295400"/>
            <a:ext cx="9762696" cy="5163184"/>
            <a:chOff x="1144790" y="1180033"/>
            <a:chExt cx="8661834" cy="5278551"/>
          </a:xfrm>
        </p:grpSpPr>
        <p:sp>
          <p:nvSpPr>
            <p:cNvPr id="5" name="AutoShape 784"/>
            <p:cNvSpPr>
              <a:spLocks noChangeArrowheads="1"/>
            </p:cNvSpPr>
            <p:nvPr/>
          </p:nvSpPr>
          <p:spPr bwMode="auto">
            <a:xfrm>
              <a:off x="8376891" y="1646301"/>
              <a:ext cx="1429733" cy="1027569"/>
            </a:xfrm>
            <a:prstGeom prst="roundRect">
              <a:avLst>
                <a:gd name="adj" fmla="val 7611"/>
              </a:avLst>
            </a:prstGeom>
            <a:no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rgbClr val="231F20"/>
                  </a:solidFill>
                  <a:effectLst/>
                  <a:uLnTx/>
                  <a:uFillTx/>
                </a:rPr>
                <a:t>Flex GUI</a:t>
              </a:r>
              <a:endParaRPr kumimoji="0" lang="en-US" sz="1400" b="0" i="0" u="none" strike="noStrike" kern="0" cap="none" spc="0" normalizeH="0" baseline="0" noProof="0" dirty="0">
                <a:ln>
                  <a:noFill/>
                </a:ln>
                <a:solidFill>
                  <a:srgbClr val="231F20"/>
                </a:solidFill>
                <a:effectLst/>
                <a:uLnTx/>
                <a:uFillTx/>
              </a:endParaRPr>
            </a:p>
          </p:txBody>
        </p:sp>
        <p:pic>
          <p:nvPicPr>
            <p:cNvPr id="6" name="Picture 2" descr="C:\Users\bliu\Desktop\rpad.jpg"/>
            <p:cNvPicPr>
              <a:picLocks noChangeAspect="1" noChangeArrowheads="1"/>
            </p:cNvPicPr>
            <p:nvPr/>
          </p:nvPicPr>
          <p:blipFill>
            <a:blip r:embed="rId2" cstate="print"/>
            <a:srcRect/>
            <a:stretch>
              <a:fillRect/>
            </a:stretch>
          </p:blipFill>
          <p:spPr bwMode="auto">
            <a:xfrm>
              <a:off x="8520621" y="1947679"/>
              <a:ext cx="1198747" cy="662989"/>
            </a:xfrm>
            <a:prstGeom prst="rect">
              <a:avLst/>
            </a:prstGeom>
            <a:noFill/>
          </p:spPr>
        </p:pic>
        <p:sp>
          <p:nvSpPr>
            <p:cNvPr id="7" name="AutoShape 751"/>
            <p:cNvSpPr>
              <a:spLocks noChangeArrowheads="1"/>
            </p:cNvSpPr>
            <p:nvPr/>
          </p:nvSpPr>
          <p:spPr bwMode="auto">
            <a:xfrm>
              <a:off x="1173365" y="1635645"/>
              <a:ext cx="2998749" cy="1039486"/>
            </a:xfrm>
            <a:prstGeom prst="roundRect">
              <a:avLst>
                <a:gd name="adj" fmla="val 7611"/>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NBI</a:t>
              </a:r>
              <a:endParaRPr kumimoji="0" lang="en-US" sz="1200" b="0" i="0" u="none" strike="noStrike" kern="0" cap="none" spc="0" normalizeH="0" baseline="0" noProof="0" dirty="0">
                <a:ln>
                  <a:noFill/>
                </a:ln>
                <a:solidFill>
                  <a:srgbClr val="231F20"/>
                </a:solidFill>
                <a:effectLst/>
                <a:uLnTx/>
                <a:uFillTx/>
              </a:endParaRPr>
            </a:p>
          </p:txBody>
        </p:sp>
        <p:sp>
          <p:nvSpPr>
            <p:cNvPr id="8" name="AutoShape 976"/>
            <p:cNvSpPr>
              <a:spLocks noChangeArrowheads="1"/>
            </p:cNvSpPr>
            <p:nvPr/>
          </p:nvSpPr>
          <p:spPr bwMode="auto">
            <a:xfrm>
              <a:off x="1434463" y="1199083"/>
              <a:ext cx="1241425" cy="361950"/>
            </a:xfrm>
            <a:prstGeom prst="roundRect">
              <a:avLst>
                <a:gd name="adj" fmla="val 29597"/>
              </a:avLst>
            </a:prstGeom>
            <a:solidFill>
              <a:srgbClr val="FFFFFF">
                <a:lumMod val="75000"/>
              </a:srgbClr>
            </a:solidFill>
            <a:ln w="38100" algn="ctr">
              <a:solidFill>
                <a:srgbClr val="999B9E"/>
              </a:solidFill>
              <a:round/>
              <a:headEnd/>
              <a:tailEnd/>
            </a:ln>
            <a:effectLst/>
          </p:spPr>
          <p:txBody>
            <a:bodyPr wrap="square" lIns="90000" tIns="46800" rIns="90000" bIns="46800" anchor="ctr">
              <a:spAutoFit/>
            </a:bodyPr>
            <a:lstStyle/>
            <a:p>
              <a:pPr marL="0" marR="0" lvl="0" indent="0" algn="ctr" defTabSz="914400" eaLnBrk="1" fontAlgn="auto" latinLnBrk="0" hangingPunct="1">
                <a:lnSpc>
                  <a:spcPct val="90000"/>
                </a:lnSpc>
                <a:spcBef>
                  <a:spcPct val="30000"/>
                </a:spcBef>
                <a:spcAft>
                  <a:spcPct val="0"/>
                </a:spcAft>
                <a:buClr>
                  <a:srgbClr val="637280"/>
                </a:buClr>
                <a:buSzPct val="110000"/>
                <a:buFontTx/>
                <a:buNone/>
                <a:tabLst/>
                <a:defRPr/>
              </a:pPr>
              <a:r>
                <a:rPr kumimoji="0" lang="en-US" sz="1400" b="0" i="0" u="none" strike="noStrike" kern="0" cap="none" spc="0" normalizeH="0" baseline="0" noProof="0" dirty="0" smtClean="0">
                  <a:ln>
                    <a:noFill/>
                  </a:ln>
                  <a:solidFill>
                    <a:srgbClr val="FFFFFF"/>
                  </a:solidFill>
                  <a:effectLst/>
                  <a:uLnTx/>
                  <a:uFillTx/>
                </a:rPr>
                <a:t>SNMP Mgt.</a:t>
              </a:r>
              <a:endParaRPr kumimoji="0" lang="en-US" sz="1400" b="0" i="0" u="none" strike="noStrike" kern="0" cap="none" spc="0" normalizeH="0" baseline="0" noProof="0" dirty="0">
                <a:ln>
                  <a:noFill/>
                </a:ln>
                <a:solidFill>
                  <a:srgbClr val="FFFFFF"/>
                </a:solidFill>
                <a:effectLst/>
                <a:uLnTx/>
                <a:uFillTx/>
              </a:endParaRPr>
            </a:p>
          </p:txBody>
        </p:sp>
        <p:sp>
          <p:nvSpPr>
            <p:cNvPr id="9" name="AutoShape 757"/>
            <p:cNvSpPr>
              <a:spLocks noChangeArrowheads="1"/>
            </p:cNvSpPr>
            <p:nvPr/>
          </p:nvSpPr>
          <p:spPr bwMode="auto">
            <a:xfrm>
              <a:off x="1144790" y="4782184"/>
              <a:ext cx="3157972" cy="656049"/>
            </a:xfrm>
            <a:prstGeom prst="roundRect">
              <a:avLst>
                <a:gd name="adj" fmla="val 15185"/>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Media Traversal Controller</a:t>
              </a:r>
            </a:p>
            <a:p>
              <a:pPr marL="0" marR="0" lvl="0" indent="0" defTabSz="914400" eaLnBrk="1" fontAlgn="auto" latinLnBrk="0" hangingPunct="1">
                <a:lnSpc>
                  <a:spcPct val="100000"/>
                </a:lnSpc>
                <a:spcBef>
                  <a:spcPct val="0"/>
                </a:spcBef>
                <a:spcAft>
                  <a:spcPct val="0"/>
                </a:spcAft>
                <a:buClrTx/>
                <a:buSzTx/>
                <a:buFontTx/>
                <a:buNone/>
                <a:tabLst/>
                <a:defRPr/>
              </a:pPr>
              <a:endParaRPr kumimoji="0" lang="en-US" sz="1400" b="0" i="0" u="none" strike="noStrike" kern="0" cap="none" spc="0" normalizeH="0" baseline="0" noProof="0" dirty="0">
                <a:ln>
                  <a:noFill/>
                </a:ln>
                <a:solidFill>
                  <a:srgbClr val="231F20"/>
                </a:solidFill>
                <a:effectLst/>
                <a:uLnTx/>
                <a:uFillTx/>
              </a:endParaRPr>
            </a:p>
          </p:txBody>
        </p:sp>
        <p:sp>
          <p:nvSpPr>
            <p:cNvPr id="10" name="AutoShape 757"/>
            <p:cNvSpPr>
              <a:spLocks noChangeArrowheads="1"/>
            </p:cNvSpPr>
            <p:nvPr/>
          </p:nvSpPr>
          <p:spPr bwMode="auto">
            <a:xfrm>
              <a:off x="4491721" y="4782184"/>
              <a:ext cx="3138441" cy="656049"/>
            </a:xfrm>
            <a:prstGeom prst="roundRect">
              <a:avLst>
                <a:gd name="adj" fmla="val 15185"/>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Stack</a:t>
              </a:r>
              <a:endParaRPr kumimoji="0" lang="en-US" sz="1200" b="0" i="0" u="none" strike="noStrike" kern="0" cap="none" spc="0" normalizeH="0" baseline="0" noProof="0" dirty="0">
                <a:ln>
                  <a:noFill/>
                </a:ln>
                <a:solidFill>
                  <a:srgbClr val="231F20"/>
                </a:solidFill>
                <a:effectLst/>
                <a:uLnTx/>
                <a:uFillTx/>
              </a:endParaRPr>
            </a:p>
          </p:txBody>
        </p:sp>
        <p:sp>
          <p:nvSpPr>
            <p:cNvPr id="11" name="AutoShape 753"/>
            <p:cNvSpPr>
              <a:spLocks noChangeArrowheads="1"/>
            </p:cNvSpPr>
            <p:nvPr/>
          </p:nvSpPr>
          <p:spPr bwMode="auto">
            <a:xfrm>
              <a:off x="1162687" y="2893748"/>
              <a:ext cx="6467475" cy="1691586"/>
            </a:xfrm>
            <a:prstGeom prst="roundRect">
              <a:avLst>
                <a:gd name="adj" fmla="val 7611"/>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rgbClr val="231F20"/>
                  </a:solidFill>
                  <a:effectLst/>
                  <a:uLnTx/>
                  <a:uFillTx/>
                </a:rPr>
                <a:t>Core Services</a:t>
              </a:r>
              <a:endParaRPr kumimoji="0" lang="en-US" sz="1400" b="0" i="0" u="none" strike="noStrike" kern="0" cap="none" spc="0" normalizeH="0" baseline="0" noProof="0" dirty="0">
                <a:ln>
                  <a:noFill/>
                </a:ln>
                <a:solidFill>
                  <a:srgbClr val="231F20"/>
                </a:solidFill>
                <a:effectLst/>
                <a:uLnTx/>
                <a:uFillTx/>
              </a:endParaRPr>
            </a:p>
          </p:txBody>
        </p:sp>
        <p:sp>
          <p:nvSpPr>
            <p:cNvPr id="12" name="AutoShape 751"/>
            <p:cNvSpPr>
              <a:spLocks noChangeArrowheads="1"/>
            </p:cNvSpPr>
            <p:nvPr/>
          </p:nvSpPr>
          <p:spPr bwMode="auto">
            <a:xfrm>
              <a:off x="4302762" y="1634384"/>
              <a:ext cx="3327400" cy="1039486"/>
            </a:xfrm>
            <a:prstGeom prst="roundRect">
              <a:avLst>
                <a:gd name="adj" fmla="val 7611"/>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WEB Management</a:t>
              </a:r>
              <a:endParaRPr kumimoji="0" lang="en-US" sz="1200" b="0" i="0" u="none" strike="noStrike" kern="0" cap="none" spc="0" normalizeH="0" baseline="0" noProof="0" dirty="0">
                <a:ln>
                  <a:noFill/>
                </a:ln>
                <a:solidFill>
                  <a:srgbClr val="231F20"/>
                </a:solidFill>
                <a:effectLst/>
                <a:uLnTx/>
                <a:uFillTx/>
              </a:endParaRPr>
            </a:p>
          </p:txBody>
        </p:sp>
        <p:sp>
          <p:nvSpPr>
            <p:cNvPr id="13" name="AutoShape 750"/>
            <p:cNvSpPr>
              <a:spLocks noChangeArrowheads="1"/>
            </p:cNvSpPr>
            <p:nvPr/>
          </p:nvSpPr>
          <p:spPr bwMode="auto">
            <a:xfrm>
              <a:off x="7753987" y="4485112"/>
              <a:ext cx="2051050" cy="1973472"/>
            </a:xfrm>
            <a:prstGeom prst="roundRect">
              <a:avLst>
                <a:gd name="adj" fmla="val 4565"/>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System Controller</a:t>
              </a:r>
              <a:endParaRPr kumimoji="0" lang="en-US" sz="1200" b="0" i="0" u="none" strike="noStrike" kern="0" cap="none" spc="0" normalizeH="0" baseline="0" noProof="0" dirty="0">
                <a:ln>
                  <a:noFill/>
                </a:ln>
                <a:solidFill>
                  <a:srgbClr val="231F20"/>
                </a:solidFill>
                <a:effectLst/>
                <a:uLnTx/>
                <a:uFillTx/>
              </a:endParaRPr>
            </a:p>
          </p:txBody>
        </p:sp>
        <p:sp>
          <p:nvSpPr>
            <p:cNvPr id="14" name="AutoShape 756"/>
            <p:cNvSpPr>
              <a:spLocks noChangeArrowheads="1"/>
            </p:cNvSpPr>
            <p:nvPr/>
          </p:nvSpPr>
          <p:spPr bwMode="auto">
            <a:xfrm>
              <a:off x="1162687" y="5641582"/>
              <a:ext cx="6467475" cy="817002"/>
            </a:xfrm>
            <a:prstGeom prst="roundRect">
              <a:avLst>
                <a:gd name="adj" fmla="val 7611"/>
              </a:avLst>
            </a:prstGeom>
            <a:solidFill>
              <a:srgbClr val="CC99FF">
                <a:alpha val="26667"/>
              </a:srgbClr>
            </a:solid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smtClean="0">
                  <a:ln>
                    <a:noFill/>
                  </a:ln>
                  <a:solidFill>
                    <a:srgbClr val="231F20"/>
                  </a:solidFill>
                  <a:effectLst/>
                  <a:uLnTx/>
                  <a:uFillTx/>
                </a:rPr>
                <a:t>Media Traversal Network</a:t>
              </a:r>
            </a:p>
          </p:txBody>
        </p:sp>
        <p:sp>
          <p:nvSpPr>
            <p:cNvPr id="15" name="Freeform 888"/>
            <p:cNvSpPr>
              <a:spLocks/>
            </p:cNvSpPr>
            <p:nvPr/>
          </p:nvSpPr>
          <p:spPr bwMode="auto">
            <a:xfrm>
              <a:off x="8188976" y="6087109"/>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close/>
                </a:path>
              </a:pathLst>
            </a:custGeom>
            <a:solidFill>
              <a:srgbClr val="D9DADD"/>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6" name="Freeform 889"/>
            <p:cNvSpPr>
              <a:spLocks/>
            </p:cNvSpPr>
            <p:nvPr/>
          </p:nvSpPr>
          <p:spPr bwMode="auto">
            <a:xfrm>
              <a:off x="8188976" y="6087109"/>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path>
              </a:pathLst>
            </a:custGeom>
            <a:solidFill>
              <a:srgbClr val="C0C0C0"/>
            </a:solidFill>
            <a:ln w="9525" cap="flat" cmpd="sng">
              <a:noFill/>
              <a:prstDash val="solid"/>
              <a:round/>
              <a:headEnd type="none" w="med" len="med"/>
              <a:tailEnd type="none" w="med" len="med"/>
            </a:ln>
            <a:effectLst/>
          </p:spPr>
          <p:txBody>
            <a:bodyPr lIns="90000" tIns="46800" rIns="90000" bIns="468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7" name="Line 890"/>
            <p:cNvSpPr>
              <a:spLocks noChangeShapeType="1"/>
            </p:cNvSpPr>
            <p:nvPr/>
          </p:nvSpPr>
          <p:spPr bwMode="auto">
            <a:xfrm flipV="1">
              <a:off x="8608076" y="6112509"/>
              <a:ext cx="153988" cy="88900"/>
            </a:xfrm>
            <a:prstGeom prst="line">
              <a:avLst/>
            </a:prstGeom>
            <a:noFill/>
            <a:ln w="28575">
              <a:solidFill>
                <a:srgbClr val="1062A8"/>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8" name="Line 891"/>
            <p:cNvSpPr>
              <a:spLocks noChangeShapeType="1"/>
            </p:cNvSpPr>
            <p:nvPr/>
          </p:nvSpPr>
          <p:spPr bwMode="auto">
            <a:xfrm>
              <a:off x="9008126" y="6112509"/>
              <a:ext cx="146050" cy="82550"/>
            </a:xfrm>
            <a:prstGeom prst="line">
              <a:avLst/>
            </a:prstGeom>
            <a:noFill/>
            <a:ln w="28575">
              <a:solidFill>
                <a:srgbClr val="1062A8"/>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19" name="Line 892"/>
            <p:cNvSpPr>
              <a:spLocks noChangeShapeType="1"/>
            </p:cNvSpPr>
            <p:nvPr/>
          </p:nvSpPr>
          <p:spPr bwMode="auto">
            <a:xfrm>
              <a:off x="8619189" y="6261734"/>
              <a:ext cx="536575" cy="0"/>
            </a:xfrm>
            <a:prstGeom prst="line">
              <a:avLst/>
            </a:prstGeom>
            <a:noFill/>
            <a:ln w="28575">
              <a:solidFill>
                <a:srgbClr val="1062A8"/>
              </a:solid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20" name="Oval 893"/>
            <p:cNvSpPr>
              <a:spLocks noChangeArrowheads="1"/>
            </p:cNvSpPr>
            <p:nvPr/>
          </p:nvSpPr>
          <p:spPr bwMode="auto">
            <a:xfrm>
              <a:off x="8728726" y="5885497"/>
              <a:ext cx="325438" cy="311150"/>
            </a:xfrm>
            <a:prstGeom prst="ellipse">
              <a:avLst/>
            </a:prstGeom>
            <a:gradFill rotWithShape="1">
              <a:gsLst>
                <a:gs pos="0">
                  <a:srgbClr val="DC740B">
                    <a:gamma/>
                    <a:tint val="74510"/>
                    <a:invGamma/>
                  </a:srgbClr>
                </a:gs>
                <a:gs pos="100000">
                  <a:srgbClr val="DC740B"/>
                </a:gs>
              </a:gsLst>
              <a:lin ang="5400000" scaled="1"/>
            </a:gradFill>
            <a:ln w="19050" algn="ctr">
              <a:solidFill>
                <a:srgbClr val="DC740B"/>
              </a:solidFill>
              <a:round/>
              <a:headEnd/>
              <a:tailEnd/>
            </a:ln>
            <a:effectLst/>
          </p:spPr>
          <p:txBody>
            <a:bodyPr lIns="90000" tIns="43200" rIns="90000" bIns="432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1" name="Group 894"/>
            <p:cNvGrpSpPr>
              <a:grpSpLocks/>
            </p:cNvGrpSpPr>
            <p:nvPr/>
          </p:nvGrpSpPr>
          <p:grpSpPr bwMode="auto">
            <a:xfrm>
              <a:off x="8754126" y="5909309"/>
              <a:ext cx="274638" cy="263525"/>
              <a:chOff x="3813" y="1717"/>
              <a:chExt cx="231" cy="231"/>
            </a:xfrm>
          </p:grpSpPr>
          <p:sp>
            <p:nvSpPr>
              <p:cNvPr id="87" name="Freeform 895"/>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8" name="Freeform 896"/>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9" name="Freeform 897"/>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90" name="Freeform 898"/>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2" name="Oval 899"/>
            <p:cNvSpPr>
              <a:spLocks noChangeArrowheads="1"/>
            </p:cNvSpPr>
            <p:nvPr/>
          </p:nvSpPr>
          <p:spPr bwMode="auto">
            <a:xfrm>
              <a:off x="8350901" y="6034722"/>
              <a:ext cx="323850" cy="312737"/>
            </a:xfrm>
            <a:prstGeom prst="ellipse">
              <a:avLst/>
            </a:prstGeom>
            <a:gradFill rotWithShape="1">
              <a:gsLst>
                <a:gs pos="0">
                  <a:srgbClr val="DC740B">
                    <a:gamma/>
                    <a:tint val="74510"/>
                    <a:invGamma/>
                  </a:srgbClr>
                </a:gs>
                <a:gs pos="100000">
                  <a:srgbClr val="DC740B"/>
                </a:gs>
              </a:gsLst>
              <a:lin ang="5400000" scaled="1"/>
            </a:gradFill>
            <a:ln w="19050" algn="ctr">
              <a:solidFill>
                <a:srgbClr val="DC740B"/>
              </a:solidFill>
              <a:round/>
              <a:headEnd/>
              <a:tailEnd/>
            </a:ln>
            <a:effectLst/>
          </p:spPr>
          <p:txBody>
            <a:bodyPr lIns="90000" tIns="43200" rIns="90000" bIns="432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3" name="Group 900"/>
            <p:cNvGrpSpPr>
              <a:grpSpLocks/>
            </p:cNvGrpSpPr>
            <p:nvPr/>
          </p:nvGrpSpPr>
          <p:grpSpPr bwMode="auto">
            <a:xfrm>
              <a:off x="8376301" y="6060122"/>
              <a:ext cx="273050" cy="263525"/>
              <a:chOff x="3813" y="1717"/>
              <a:chExt cx="231" cy="231"/>
            </a:xfrm>
          </p:grpSpPr>
          <p:sp>
            <p:nvSpPr>
              <p:cNvPr id="83" name="Freeform 901"/>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4" name="Freeform 902"/>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5" name="Freeform 903"/>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6" name="Freeform 904"/>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4" name="Oval 905"/>
            <p:cNvSpPr>
              <a:spLocks noChangeArrowheads="1"/>
            </p:cNvSpPr>
            <p:nvPr/>
          </p:nvSpPr>
          <p:spPr bwMode="auto">
            <a:xfrm>
              <a:off x="9109726" y="6034722"/>
              <a:ext cx="323850" cy="312737"/>
            </a:xfrm>
            <a:prstGeom prst="ellipse">
              <a:avLst/>
            </a:prstGeom>
            <a:gradFill rotWithShape="1">
              <a:gsLst>
                <a:gs pos="0">
                  <a:srgbClr val="DC740B">
                    <a:gamma/>
                    <a:tint val="64706"/>
                    <a:invGamma/>
                  </a:srgbClr>
                </a:gs>
                <a:gs pos="100000">
                  <a:srgbClr val="DC740B"/>
                </a:gs>
              </a:gsLst>
              <a:lin ang="5400000" scaled="1"/>
            </a:gradFill>
            <a:ln w="19050" algn="ctr">
              <a:solidFill>
                <a:srgbClr val="DC740B"/>
              </a:solidFill>
              <a:round/>
              <a:headEnd/>
              <a:tailEnd/>
            </a:ln>
            <a:effectLst/>
          </p:spPr>
          <p:txBody>
            <a:bodyPr lIns="90000" tIns="43200" rIns="90000" bIns="4320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nvGrpSpPr>
            <p:cNvPr id="25" name="Group 906"/>
            <p:cNvGrpSpPr>
              <a:grpSpLocks/>
            </p:cNvGrpSpPr>
            <p:nvPr/>
          </p:nvGrpSpPr>
          <p:grpSpPr bwMode="auto">
            <a:xfrm>
              <a:off x="9135126" y="6060122"/>
              <a:ext cx="273050" cy="263525"/>
              <a:chOff x="3813" y="1717"/>
              <a:chExt cx="231" cy="231"/>
            </a:xfrm>
          </p:grpSpPr>
          <p:sp>
            <p:nvSpPr>
              <p:cNvPr id="79" name="Freeform 907"/>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0" name="Freeform 908"/>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1" name="Freeform 909"/>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sp>
            <p:nvSpPr>
              <p:cNvPr id="82" name="Freeform 910"/>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endParaRPr>
              </a:p>
            </p:txBody>
          </p:sp>
        </p:grpSp>
        <p:sp>
          <p:nvSpPr>
            <p:cNvPr id="26" name="AutoShape 976"/>
            <p:cNvSpPr>
              <a:spLocks noChangeArrowheads="1"/>
            </p:cNvSpPr>
            <p:nvPr/>
          </p:nvSpPr>
          <p:spPr bwMode="auto">
            <a:xfrm>
              <a:off x="2764040" y="1202210"/>
              <a:ext cx="1379499" cy="361950"/>
            </a:xfrm>
            <a:prstGeom prst="roundRect">
              <a:avLst>
                <a:gd name="adj" fmla="val 29597"/>
              </a:avLst>
            </a:prstGeom>
            <a:solidFill>
              <a:srgbClr val="FFFFFF">
                <a:lumMod val="75000"/>
              </a:srgbClr>
            </a:solidFill>
            <a:ln w="38100" algn="ctr">
              <a:solidFill>
                <a:srgbClr val="999B9E"/>
              </a:solidFill>
              <a:round/>
              <a:headEnd/>
              <a:tailEnd/>
            </a:ln>
            <a:effectLst/>
          </p:spPr>
          <p:txBody>
            <a:bodyPr wrap="square" lIns="90000" tIns="46800" rIns="90000" bIns="46800" anchor="ctr">
              <a:spAutoFit/>
            </a:bodyPr>
            <a:lstStyle/>
            <a:p>
              <a:pPr marL="0" marR="0" lvl="0" indent="0" algn="ctr" defTabSz="914400" eaLnBrk="1" fontAlgn="auto" latinLnBrk="0" hangingPunct="1">
                <a:lnSpc>
                  <a:spcPct val="90000"/>
                </a:lnSpc>
                <a:spcBef>
                  <a:spcPct val="30000"/>
                </a:spcBef>
                <a:spcAft>
                  <a:spcPct val="0"/>
                </a:spcAft>
                <a:buClr>
                  <a:srgbClr val="637280"/>
                </a:buClr>
                <a:buSzPct val="110000"/>
                <a:buFontTx/>
                <a:buNone/>
                <a:tabLst/>
                <a:defRPr/>
              </a:pPr>
              <a:r>
                <a:rPr kumimoji="0" lang="en-US" sz="1400" b="0" i="0" u="none" strike="noStrike" kern="0" cap="none" spc="0" normalizeH="0" baseline="0" noProof="0" dirty="0" smtClean="0">
                  <a:ln>
                    <a:noFill/>
                  </a:ln>
                  <a:solidFill>
                    <a:srgbClr val="FFFFFF"/>
                  </a:solidFill>
                  <a:effectLst/>
                  <a:uLnTx/>
                  <a:uFillTx/>
                </a:rPr>
                <a:t>XMA</a:t>
              </a:r>
              <a:endParaRPr kumimoji="0" lang="en-US" sz="1400" b="0" i="0" u="none" strike="noStrike" kern="0" cap="none" spc="0" normalizeH="0" baseline="0" noProof="0" dirty="0">
                <a:ln>
                  <a:noFill/>
                </a:ln>
                <a:solidFill>
                  <a:srgbClr val="FFFFFF"/>
                </a:solidFill>
                <a:effectLst/>
                <a:uLnTx/>
                <a:uFillTx/>
              </a:endParaRPr>
            </a:p>
          </p:txBody>
        </p:sp>
        <p:sp>
          <p:nvSpPr>
            <p:cNvPr id="27" name="Can 26"/>
            <p:cNvSpPr/>
            <p:nvPr/>
          </p:nvSpPr>
          <p:spPr bwMode="auto">
            <a:xfrm>
              <a:off x="8881888" y="3068252"/>
              <a:ext cx="558908" cy="881990"/>
            </a:xfrm>
            <a:prstGeom prst="can">
              <a:avLst/>
            </a:prstGeom>
            <a:solidFill>
              <a:srgbClr val="D9D9D9"/>
            </a:solidFill>
            <a:ln w="25400" cap="flat" cmpd="sng" algn="ctr">
              <a:solidFill>
                <a:srgbClr val="ABACAC"/>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2400" b="1" i="0" u="none" strike="noStrike" kern="0" cap="none" spc="0" normalizeH="0" baseline="0" noProof="0" smtClean="0">
                <a:ln w="18000">
                  <a:solidFill>
                    <a:srgbClr val="1062A8">
                      <a:satMod val="140000"/>
                    </a:srgbClr>
                  </a:solidFill>
                  <a:prstDash val="solid"/>
                  <a:miter lim="800000"/>
                </a:ln>
                <a:noFill/>
                <a:effectLst>
                  <a:outerShdw blurRad="25500" dist="23000" dir="7020000" algn="tl">
                    <a:srgbClr val="000000">
                      <a:alpha val="50000"/>
                    </a:srgbClr>
                  </a:outerShdw>
                </a:effectLst>
                <a:uLnTx/>
                <a:uFillTx/>
                <a:latin typeface="Arial" charset="0"/>
                <a:ea typeface="+mn-ea"/>
                <a:cs typeface="+mn-cs"/>
              </a:endParaRPr>
            </a:p>
          </p:txBody>
        </p:sp>
        <p:sp>
          <p:nvSpPr>
            <p:cNvPr id="28" name="Can 27"/>
            <p:cNvSpPr/>
            <p:nvPr/>
          </p:nvSpPr>
          <p:spPr bwMode="auto">
            <a:xfrm>
              <a:off x="8395923" y="2905200"/>
              <a:ext cx="574462" cy="802681"/>
            </a:xfrm>
            <a:prstGeom prst="can">
              <a:avLst/>
            </a:prstGeom>
            <a:solidFill>
              <a:srgbClr val="D9D9D9"/>
            </a:solidFill>
            <a:ln w="25400" cap="flat" cmpd="sng" algn="ctr">
              <a:solidFill>
                <a:srgbClr val="ABACAC"/>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base" latinLnBrk="0" hangingPunct="0">
                <a:lnSpc>
                  <a:spcPct val="100000"/>
                </a:lnSpc>
                <a:spcBef>
                  <a:spcPct val="50000"/>
                </a:spcBef>
                <a:spcAft>
                  <a:spcPct val="0"/>
                </a:spcAft>
                <a:buClrTx/>
                <a:buSzTx/>
                <a:buFontTx/>
                <a:buNone/>
                <a:tabLst/>
                <a:defRPr/>
              </a:pPr>
              <a:endParaRPr kumimoji="0" lang="en-US" sz="2400" b="1" i="0" u="none" strike="noStrike" kern="0" cap="none" spc="0" normalizeH="0" baseline="0" noProof="0" smtClean="0">
                <a:ln w="18000">
                  <a:solidFill>
                    <a:srgbClr val="1062A8">
                      <a:satMod val="140000"/>
                    </a:srgbClr>
                  </a:solidFill>
                  <a:prstDash val="solid"/>
                  <a:miter lim="800000"/>
                </a:ln>
                <a:noFill/>
                <a:effectLst>
                  <a:outerShdw blurRad="25500" dist="23000" dir="7020000" algn="tl">
                    <a:srgbClr val="000000">
                      <a:alpha val="50000"/>
                    </a:srgbClr>
                  </a:outerShdw>
                </a:effectLst>
                <a:uLnTx/>
                <a:uFillTx/>
                <a:latin typeface="Arial" charset="0"/>
                <a:ea typeface="+mn-ea"/>
                <a:cs typeface="+mn-cs"/>
              </a:endParaRPr>
            </a:p>
          </p:txBody>
        </p:sp>
        <p:sp>
          <p:nvSpPr>
            <p:cNvPr id="29" name="Rectangle 28"/>
            <p:cNvSpPr/>
            <p:nvPr/>
          </p:nvSpPr>
          <p:spPr bwMode="auto">
            <a:xfrm>
              <a:off x="2990826" y="2022672"/>
              <a:ext cx="854015"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VC2  Agent</a:t>
              </a:r>
            </a:p>
          </p:txBody>
        </p:sp>
        <p:sp>
          <p:nvSpPr>
            <p:cNvPr id="30" name="Rectangle 29"/>
            <p:cNvSpPr/>
            <p:nvPr/>
          </p:nvSpPr>
          <p:spPr bwMode="auto">
            <a:xfrm>
              <a:off x="6323702" y="5043981"/>
              <a:ext cx="1105196"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latin typeface="Arial" charset="0"/>
                  <a:cs typeface="Arial" charset="0"/>
                </a:rPr>
                <a:t>H.323 Stack</a:t>
              </a:r>
            </a:p>
          </p:txBody>
        </p:sp>
        <p:sp>
          <p:nvSpPr>
            <p:cNvPr id="31" name="Rectangle 30"/>
            <p:cNvSpPr/>
            <p:nvPr/>
          </p:nvSpPr>
          <p:spPr bwMode="auto">
            <a:xfrm>
              <a:off x="5114065" y="5043981"/>
              <a:ext cx="1043897"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latin typeface="Arial" charset="0"/>
                  <a:cs typeface="Arial" charset="0"/>
                </a:rPr>
                <a:t>SIP Stack</a:t>
              </a:r>
            </a:p>
          </p:txBody>
        </p:sp>
        <p:sp>
          <p:nvSpPr>
            <p:cNvPr id="32" name="Up-Down Arrow 31"/>
            <p:cNvSpPr/>
            <p:nvPr/>
          </p:nvSpPr>
          <p:spPr bwMode="auto">
            <a:xfrm rot="5400000">
              <a:off x="7871338" y="1459779"/>
              <a:ext cx="251999" cy="1012063"/>
            </a:xfrm>
            <a:prstGeom prst="upDownArrow">
              <a:avLst/>
            </a:prstGeom>
            <a:noFill/>
            <a:ln w="25400" cap="flat" cmpd="sng" algn="ctr">
              <a:solidFill>
                <a:srgbClr val="838F9B"/>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en-US" sz="2400" b="0" i="0" u="none" strike="noStrike" kern="0" cap="none" spc="0" normalizeH="0" baseline="0" noProof="0" smtClean="0">
                <a:ln>
                  <a:noFill/>
                </a:ln>
                <a:solidFill>
                  <a:srgbClr val="D71920"/>
                </a:solidFill>
                <a:effectLst/>
                <a:uLnTx/>
                <a:uFillTx/>
                <a:latin typeface="Arial"/>
                <a:ea typeface="+mn-ea"/>
                <a:cs typeface="+mn-cs"/>
              </a:endParaRPr>
            </a:p>
          </p:txBody>
        </p:sp>
        <p:sp>
          <p:nvSpPr>
            <p:cNvPr id="33" name="TextBox 32"/>
            <p:cNvSpPr txBox="1"/>
            <p:nvPr/>
          </p:nvSpPr>
          <p:spPr>
            <a:xfrm>
              <a:off x="3424159" y="1669281"/>
              <a:ext cx="607028" cy="246221"/>
            </a:xfrm>
            <a:prstGeom prst="rect">
              <a:avLst/>
            </a:prstGeom>
            <a:noFill/>
            <a:scene3d>
              <a:camera prst="orthographicFront"/>
              <a:lightRig rig="freezing" dir="t"/>
            </a:scene3d>
            <a:sp3d prstMaterial="matte"/>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2E3844"/>
                  </a:solidFill>
                  <a:effectLst/>
                  <a:uLnTx/>
                  <a:uFillTx/>
                </a:rPr>
                <a:t>VC2</a:t>
              </a:r>
              <a:endParaRPr kumimoji="0" lang="en-US" sz="1000" b="0" i="0" u="none" strike="noStrike" kern="0" cap="none" spc="0" normalizeH="0" baseline="0" noProof="0" dirty="0">
                <a:ln>
                  <a:noFill/>
                </a:ln>
                <a:solidFill>
                  <a:srgbClr val="2E3844"/>
                </a:solidFill>
                <a:effectLst/>
                <a:uLnTx/>
                <a:uFillTx/>
              </a:endParaRPr>
            </a:p>
          </p:txBody>
        </p:sp>
        <p:sp>
          <p:nvSpPr>
            <p:cNvPr id="34" name="Rectangle 33"/>
            <p:cNvSpPr/>
            <p:nvPr/>
          </p:nvSpPr>
          <p:spPr bwMode="auto">
            <a:xfrm>
              <a:off x="7933950" y="5172034"/>
              <a:ext cx="1525027" cy="334486"/>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rPr>
                <a:t>System Security</a:t>
              </a:r>
            </a:p>
          </p:txBody>
        </p:sp>
        <p:sp>
          <p:nvSpPr>
            <p:cNvPr id="35" name="Rectangle 34"/>
            <p:cNvSpPr/>
            <p:nvPr/>
          </p:nvSpPr>
          <p:spPr bwMode="auto">
            <a:xfrm>
              <a:off x="7931369" y="4786746"/>
              <a:ext cx="1525027" cy="334486"/>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rPr>
                <a:t>System Controller</a:t>
              </a:r>
            </a:p>
          </p:txBody>
        </p:sp>
        <p:cxnSp>
          <p:nvCxnSpPr>
            <p:cNvPr id="36" name="Elbow Connector 35"/>
            <p:cNvCxnSpPr/>
            <p:nvPr/>
          </p:nvCxnSpPr>
          <p:spPr bwMode="auto">
            <a:xfrm rot="16200000" flipV="1">
              <a:off x="4297386" y="2454801"/>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37" name="Flowchart: Alternate Process 138"/>
            <p:cNvSpPr/>
            <p:nvPr/>
          </p:nvSpPr>
          <p:spPr bwMode="auto">
            <a:xfrm>
              <a:off x="1311912" y="2563043"/>
              <a:ext cx="6153117" cy="47625"/>
            </a:xfrm>
            <a:prstGeom prst="flowChartAlternateProcess">
              <a:avLst/>
            </a:prstGeom>
            <a:solidFill>
              <a:srgbClr val="780000"/>
            </a:solidFill>
            <a:ln w="9525" cap="flat" cmpd="sng" algn="ctr">
              <a:solidFill>
                <a:srgbClr val="78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fontAlgn="base" hangingPunct="0">
                <a:spcBef>
                  <a:spcPct val="50000"/>
                </a:spcBef>
                <a:spcAft>
                  <a:spcPct val="0"/>
                </a:spcAft>
              </a:pPr>
              <a:endParaRPr lang="en-US" sz="2400" smtClean="0">
                <a:latin typeface="Arial" charset="0"/>
              </a:endParaRPr>
            </a:p>
          </p:txBody>
        </p:sp>
        <p:cxnSp>
          <p:nvCxnSpPr>
            <p:cNvPr id="38" name="Straight Connector 37"/>
            <p:cNvCxnSpPr/>
            <p:nvPr/>
          </p:nvCxnSpPr>
          <p:spPr bwMode="auto">
            <a:xfrm>
              <a:off x="7120684" y="2310809"/>
              <a:ext cx="0" cy="246428"/>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cxnSp>
          <p:nvCxnSpPr>
            <p:cNvPr id="39" name="Straight Connector 38"/>
            <p:cNvCxnSpPr/>
            <p:nvPr/>
          </p:nvCxnSpPr>
          <p:spPr bwMode="auto">
            <a:xfrm>
              <a:off x="5610617" y="2310809"/>
              <a:ext cx="0" cy="263831"/>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cxnSp>
          <p:nvCxnSpPr>
            <p:cNvPr id="40" name="Straight Connector 39"/>
            <p:cNvCxnSpPr/>
            <p:nvPr/>
          </p:nvCxnSpPr>
          <p:spPr bwMode="auto">
            <a:xfrm>
              <a:off x="2601330" y="5440394"/>
              <a:ext cx="0" cy="21071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41" name="Rectangle 40"/>
            <p:cNvSpPr/>
            <p:nvPr/>
          </p:nvSpPr>
          <p:spPr bwMode="auto">
            <a:xfrm>
              <a:off x="2919308" y="2988738"/>
              <a:ext cx="3815974"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Service Controller</a:t>
              </a:r>
            </a:p>
          </p:txBody>
        </p:sp>
        <p:sp>
          <p:nvSpPr>
            <p:cNvPr id="42" name="Rectangle 41"/>
            <p:cNvSpPr/>
            <p:nvPr/>
          </p:nvSpPr>
          <p:spPr bwMode="auto">
            <a:xfrm>
              <a:off x="6842452" y="2988738"/>
              <a:ext cx="61022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DBA</a:t>
              </a:r>
            </a:p>
          </p:txBody>
        </p:sp>
        <p:sp>
          <p:nvSpPr>
            <p:cNvPr id="43" name="Up-Down Arrow 42"/>
            <p:cNvSpPr/>
            <p:nvPr/>
          </p:nvSpPr>
          <p:spPr bwMode="auto">
            <a:xfrm>
              <a:off x="3292400" y="1458144"/>
              <a:ext cx="252000" cy="574218"/>
            </a:xfrm>
            <a:prstGeom prst="upDownArrow">
              <a:avLst/>
            </a:prstGeom>
            <a:noFill/>
            <a:ln w="25400" cap="flat" cmpd="sng" algn="ctr">
              <a:solidFill>
                <a:srgbClr val="838F9B"/>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en-US" sz="2400" b="0" i="0" u="none" strike="noStrike" kern="0" cap="none" spc="0" normalizeH="0" baseline="0" noProof="0" smtClean="0">
                <a:ln>
                  <a:noFill/>
                </a:ln>
                <a:solidFill>
                  <a:srgbClr val="D71920"/>
                </a:solidFill>
                <a:effectLst/>
                <a:uLnTx/>
                <a:uFillTx/>
                <a:latin typeface="Arial"/>
                <a:ea typeface="+mn-ea"/>
                <a:cs typeface="+mn-cs"/>
              </a:endParaRPr>
            </a:p>
          </p:txBody>
        </p:sp>
        <p:cxnSp>
          <p:nvCxnSpPr>
            <p:cNvPr id="44" name="Straight Connector 43"/>
            <p:cNvCxnSpPr/>
            <p:nvPr/>
          </p:nvCxnSpPr>
          <p:spPr bwMode="auto">
            <a:xfrm>
              <a:off x="3413032" y="2318097"/>
              <a:ext cx="1602" cy="263996"/>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45" name="TextBox 44"/>
            <p:cNvSpPr txBox="1"/>
            <p:nvPr/>
          </p:nvSpPr>
          <p:spPr>
            <a:xfrm>
              <a:off x="8440614" y="3352876"/>
              <a:ext cx="1135024" cy="276999"/>
            </a:xfrm>
            <a:prstGeom prst="rect">
              <a:avLst/>
            </a:prstGeom>
            <a:noFill/>
            <a:scene3d>
              <a:camera prst="orthographicFront"/>
              <a:lightRig rig="freezing" dir="t"/>
            </a:scene3d>
            <a:sp3d prstMaterial="matte"/>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2E3844"/>
                  </a:solidFill>
                  <a:effectLst/>
                  <a:uLnTx/>
                  <a:uFillTx/>
                </a:rPr>
                <a:t>PostgreSQL</a:t>
              </a:r>
              <a:endParaRPr kumimoji="0" lang="en-US" sz="1200" b="0" i="0" u="none" strike="noStrike" kern="0" cap="none" spc="0" normalizeH="0" baseline="0" noProof="0" dirty="0">
                <a:ln>
                  <a:noFill/>
                </a:ln>
                <a:solidFill>
                  <a:srgbClr val="2E3844"/>
                </a:solidFill>
                <a:effectLst/>
                <a:uLnTx/>
                <a:uFillTx/>
              </a:endParaRPr>
            </a:p>
          </p:txBody>
        </p:sp>
        <p:sp>
          <p:nvSpPr>
            <p:cNvPr id="46" name="Up-Down Arrow 45"/>
            <p:cNvSpPr/>
            <p:nvPr/>
          </p:nvSpPr>
          <p:spPr bwMode="auto">
            <a:xfrm rot="5400000">
              <a:off x="7856333" y="2710796"/>
              <a:ext cx="252000" cy="1032159"/>
            </a:xfrm>
            <a:prstGeom prst="upDownArrow">
              <a:avLst/>
            </a:prstGeom>
            <a:noFill/>
            <a:ln w="25400" cap="flat" cmpd="sng" algn="ctr">
              <a:solidFill>
                <a:srgbClr val="838F9B"/>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en-US" sz="2400" b="0" i="0" u="none" strike="noStrike" kern="0" cap="none" spc="0" normalizeH="0" baseline="0" noProof="0" smtClean="0">
                <a:ln>
                  <a:noFill/>
                </a:ln>
                <a:solidFill>
                  <a:srgbClr val="D71920"/>
                </a:solidFill>
                <a:effectLst/>
                <a:uLnTx/>
                <a:uFillTx/>
                <a:latin typeface="Arial"/>
                <a:ea typeface="+mn-ea"/>
                <a:cs typeface="+mn-cs"/>
              </a:endParaRPr>
            </a:p>
          </p:txBody>
        </p:sp>
        <p:cxnSp>
          <p:nvCxnSpPr>
            <p:cNvPr id="47" name="Straight Connector 46"/>
            <p:cNvCxnSpPr/>
            <p:nvPr/>
          </p:nvCxnSpPr>
          <p:spPr bwMode="auto">
            <a:xfrm>
              <a:off x="6469063" y="2310809"/>
              <a:ext cx="0" cy="25987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cxnSp>
          <p:nvCxnSpPr>
            <p:cNvPr id="48" name="Straight Connector 47"/>
            <p:cNvCxnSpPr/>
            <p:nvPr/>
          </p:nvCxnSpPr>
          <p:spPr bwMode="auto">
            <a:xfrm>
              <a:off x="4958517" y="2310809"/>
              <a:ext cx="0" cy="252234"/>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49" name="Rectangle 48"/>
            <p:cNvSpPr/>
            <p:nvPr/>
          </p:nvSpPr>
          <p:spPr bwMode="auto">
            <a:xfrm>
              <a:off x="4416199" y="3370608"/>
              <a:ext cx="3048830"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License Controller</a:t>
              </a:r>
            </a:p>
          </p:txBody>
        </p:sp>
        <p:sp>
          <p:nvSpPr>
            <p:cNvPr id="50" name="Rectangle 49"/>
            <p:cNvSpPr/>
            <p:nvPr/>
          </p:nvSpPr>
          <p:spPr bwMode="auto">
            <a:xfrm>
              <a:off x="2933648" y="3761616"/>
              <a:ext cx="143023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DNS Resolver</a:t>
              </a:r>
            </a:p>
          </p:txBody>
        </p:sp>
        <p:sp>
          <p:nvSpPr>
            <p:cNvPr id="51" name="Rectangle 50"/>
            <p:cNvSpPr/>
            <p:nvPr/>
          </p:nvSpPr>
          <p:spPr bwMode="auto">
            <a:xfrm>
              <a:off x="4713441" y="1986809"/>
              <a:ext cx="490151"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Admin</a:t>
              </a:r>
            </a:p>
          </p:txBody>
        </p:sp>
        <p:sp>
          <p:nvSpPr>
            <p:cNvPr id="52" name="Rectangle 51"/>
            <p:cNvSpPr/>
            <p:nvPr/>
          </p:nvSpPr>
          <p:spPr bwMode="auto">
            <a:xfrm>
              <a:off x="6061677" y="1989201"/>
              <a:ext cx="805827"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Configuration</a:t>
              </a:r>
            </a:p>
          </p:txBody>
        </p:sp>
        <p:sp>
          <p:nvSpPr>
            <p:cNvPr id="53" name="Rectangle 52"/>
            <p:cNvSpPr/>
            <p:nvPr/>
          </p:nvSpPr>
          <p:spPr bwMode="auto">
            <a:xfrm>
              <a:off x="5229427" y="1986809"/>
              <a:ext cx="805827"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Maintenance</a:t>
              </a:r>
            </a:p>
          </p:txBody>
        </p:sp>
        <p:sp>
          <p:nvSpPr>
            <p:cNvPr id="54" name="Rectangle 53"/>
            <p:cNvSpPr/>
            <p:nvPr/>
          </p:nvSpPr>
          <p:spPr bwMode="auto">
            <a:xfrm>
              <a:off x="5890664" y="4138304"/>
              <a:ext cx="158706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H.323 Core Service</a:t>
              </a:r>
            </a:p>
          </p:txBody>
        </p:sp>
        <p:sp>
          <p:nvSpPr>
            <p:cNvPr id="55" name="Rectangle 54"/>
            <p:cNvSpPr/>
            <p:nvPr/>
          </p:nvSpPr>
          <p:spPr bwMode="auto">
            <a:xfrm>
              <a:off x="4424177" y="4138304"/>
              <a:ext cx="1422257"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SIP Core Service</a:t>
              </a:r>
            </a:p>
          </p:txBody>
        </p:sp>
        <p:sp>
          <p:nvSpPr>
            <p:cNvPr id="56" name="Rectangle 55"/>
            <p:cNvSpPr/>
            <p:nvPr/>
          </p:nvSpPr>
          <p:spPr bwMode="auto">
            <a:xfrm>
              <a:off x="1433362" y="3740133"/>
              <a:ext cx="1452341" cy="36000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defRPr/>
              </a:pPr>
              <a:r>
                <a:rPr lang="en-US" sz="800" kern="0" dirty="0" smtClean="0">
                  <a:solidFill>
                    <a:srgbClr val="231F20"/>
                  </a:solidFill>
                </a:rPr>
                <a:t>Access Proxy</a:t>
              </a:r>
            </a:p>
          </p:txBody>
        </p:sp>
        <p:sp>
          <p:nvSpPr>
            <p:cNvPr id="57" name="Rectangle 56"/>
            <p:cNvSpPr/>
            <p:nvPr/>
          </p:nvSpPr>
          <p:spPr bwMode="auto">
            <a:xfrm>
              <a:off x="1705809" y="5921287"/>
              <a:ext cx="5684480"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rPr>
                <a:t>UDP Media Traversal Node</a:t>
              </a:r>
            </a:p>
          </p:txBody>
        </p:sp>
        <p:sp>
          <p:nvSpPr>
            <p:cNvPr id="58" name="Rectangle 57"/>
            <p:cNvSpPr/>
            <p:nvPr/>
          </p:nvSpPr>
          <p:spPr bwMode="auto">
            <a:xfrm>
              <a:off x="1705809" y="5043981"/>
              <a:ext cx="2226411"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latin typeface="Arial" charset="0"/>
                  <a:cs typeface="Arial" charset="0"/>
                </a:rPr>
                <a:t>Media Traversal Controller</a:t>
              </a:r>
            </a:p>
          </p:txBody>
        </p:sp>
        <p:sp>
          <p:nvSpPr>
            <p:cNvPr id="59" name="AutoShape 976"/>
            <p:cNvSpPr>
              <a:spLocks noChangeArrowheads="1"/>
            </p:cNvSpPr>
            <p:nvPr/>
          </p:nvSpPr>
          <p:spPr bwMode="auto">
            <a:xfrm>
              <a:off x="6511084" y="1180033"/>
              <a:ext cx="1241425" cy="361950"/>
            </a:xfrm>
            <a:prstGeom prst="roundRect">
              <a:avLst>
                <a:gd name="adj" fmla="val 29597"/>
              </a:avLst>
            </a:prstGeom>
            <a:solidFill>
              <a:srgbClr val="FFFFFF">
                <a:lumMod val="75000"/>
              </a:srgbClr>
            </a:solidFill>
            <a:ln w="38100" algn="ctr">
              <a:solidFill>
                <a:srgbClr val="999B9E"/>
              </a:solidFill>
              <a:round/>
              <a:headEnd/>
              <a:tailEnd/>
            </a:ln>
            <a:effectLst/>
          </p:spPr>
          <p:txBody>
            <a:bodyPr wrap="square" lIns="90000" tIns="46800" rIns="90000" bIns="46800" anchor="ctr">
              <a:spAutoFit/>
            </a:bodyPr>
            <a:lstStyle/>
            <a:p>
              <a:pPr marL="0" marR="0" lvl="0" indent="0" algn="ctr" defTabSz="914400" eaLnBrk="1" fontAlgn="auto" latinLnBrk="0" hangingPunct="1">
                <a:lnSpc>
                  <a:spcPct val="90000"/>
                </a:lnSpc>
                <a:spcBef>
                  <a:spcPct val="30000"/>
                </a:spcBef>
                <a:spcAft>
                  <a:spcPct val="0"/>
                </a:spcAft>
                <a:buClr>
                  <a:srgbClr val="637280"/>
                </a:buClr>
                <a:buSzPct val="110000"/>
                <a:buFontTx/>
                <a:buNone/>
                <a:tabLst/>
                <a:defRPr/>
              </a:pPr>
              <a:r>
                <a:rPr kumimoji="0" lang="en-US" sz="1400" b="0" i="0" u="none" strike="noStrike" kern="0" cap="none" spc="0" normalizeH="0" baseline="0" noProof="0" dirty="0" smtClean="0">
                  <a:ln>
                    <a:noFill/>
                  </a:ln>
                  <a:solidFill>
                    <a:srgbClr val="FFFFFF"/>
                  </a:solidFill>
                  <a:effectLst/>
                  <a:uLnTx/>
                  <a:uFillTx/>
                </a:rPr>
                <a:t>AD Server</a:t>
              </a:r>
              <a:endParaRPr kumimoji="0" lang="en-US" sz="1400" b="0" i="0" u="none" strike="noStrike" kern="0" cap="none" spc="0" normalizeH="0" baseline="0" noProof="0" dirty="0">
                <a:ln>
                  <a:noFill/>
                </a:ln>
                <a:solidFill>
                  <a:srgbClr val="FFFFFF"/>
                </a:solidFill>
                <a:effectLst/>
                <a:uLnTx/>
                <a:uFillTx/>
              </a:endParaRPr>
            </a:p>
          </p:txBody>
        </p:sp>
        <p:sp>
          <p:nvSpPr>
            <p:cNvPr id="60" name="Up-Down Arrow 59"/>
            <p:cNvSpPr/>
            <p:nvPr/>
          </p:nvSpPr>
          <p:spPr bwMode="auto">
            <a:xfrm>
              <a:off x="6994684" y="1424508"/>
              <a:ext cx="252000" cy="574218"/>
            </a:xfrm>
            <a:prstGeom prst="upDownArrow">
              <a:avLst/>
            </a:prstGeom>
            <a:noFill/>
            <a:ln w="25400" cap="flat" cmpd="sng" algn="ctr">
              <a:solidFill>
                <a:srgbClr val="838F9B"/>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en-US" sz="2400" b="0" i="0" u="none" strike="noStrike" kern="0" cap="none" spc="0" normalizeH="0" baseline="0" noProof="0" smtClean="0">
                <a:ln>
                  <a:noFill/>
                </a:ln>
                <a:solidFill>
                  <a:srgbClr val="D71920"/>
                </a:solidFill>
                <a:effectLst/>
                <a:uLnTx/>
                <a:uFillTx/>
                <a:latin typeface="Arial"/>
                <a:ea typeface="+mn-ea"/>
                <a:cs typeface="+mn-cs"/>
              </a:endParaRPr>
            </a:p>
          </p:txBody>
        </p:sp>
        <p:sp>
          <p:nvSpPr>
            <p:cNvPr id="61" name="TextBox 60"/>
            <p:cNvSpPr txBox="1"/>
            <p:nvPr/>
          </p:nvSpPr>
          <p:spPr>
            <a:xfrm>
              <a:off x="7145481" y="1664220"/>
              <a:ext cx="607028" cy="246221"/>
            </a:xfrm>
            <a:prstGeom prst="rect">
              <a:avLst/>
            </a:prstGeom>
            <a:noFill/>
            <a:scene3d>
              <a:camera prst="orthographicFront"/>
              <a:lightRig rig="freezing" dir="t"/>
            </a:scene3d>
            <a:sp3d prstMaterial="matte"/>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2E3844"/>
                  </a:solidFill>
                  <a:effectLst/>
                  <a:uLnTx/>
                  <a:uFillTx/>
                </a:rPr>
                <a:t>LDAP</a:t>
              </a:r>
              <a:endParaRPr kumimoji="0" lang="en-US" sz="1000" b="0" i="0" u="none" strike="noStrike" kern="0" cap="none" spc="0" normalizeH="0" baseline="0" noProof="0" dirty="0">
                <a:ln>
                  <a:noFill/>
                </a:ln>
                <a:solidFill>
                  <a:srgbClr val="2E3844"/>
                </a:solidFill>
                <a:effectLst/>
                <a:uLnTx/>
                <a:uFillTx/>
              </a:endParaRPr>
            </a:p>
          </p:txBody>
        </p:sp>
        <p:cxnSp>
          <p:nvCxnSpPr>
            <p:cNvPr id="62" name="Straight Connector 61"/>
            <p:cNvCxnSpPr/>
            <p:nvPr/>
          </p:nvCxnSpPr>
          <p:spPr bwMode="auto">
            <a:xfrm>
              <a:off x="2591805" y="4581577"/>
              <a:ext cx="0" cy="21071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cxnSp>
          <p:nvCxnSpPr>
            <p:cNvPr id="63" name="Straight Connector 62"/>
            <p:cNvCxnSpPr/>
            <p:nvPr/>
          </p:nvCxnSpPr>
          <p:spPr bwMode="auto">
            <a:xfrm>
              <a:off x="5993983" y="4585334"/>
              <a:ext cx="0" cy="21071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64" name="Rectangle 63"/>
            <p:cNvSpPr/>
            <p:nvPr/>
          </p:nvSpPr>
          <p:spPr bwMode="auto">
            <a:xfrm>
              <a:off x="6900138" y="1992615"/>
              <a:ext cx="490151"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User</a:t>
              </a:r>
            </a:p>
          </p:txBody>
        </p:sp>
        <p:sp>
          <p:nvSpPr>
            <p:cNvPr id="65" name="Up-Down Arrow 64"/>
            <p:cNvSpPr/>
            <p:nvPr/>
          </p:nvSpPr>
          <p:spPr bwMode="auto">
            <a:xfrm>
              <a:off x="1886955" y="1458144"/>
              <a:ext cx="252000" cy="574218"/>
            </a:xfrm>
            <a:prstGeom prst="upDownArrow">
              <a:avLst/>
            </a:prstGeom>
            <a:noFill/>
            <a:ln w="25400" cap="flat" cmpd="sng" algn="ctr">
              <a:solidFill>
                <a:srgbClr val="838F9B"/>
              </a:solidFill>
              <a:prstDash val="soli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defTabSz="914400" eaLnBrk="0" fontAlgn="auto" latinLnBrk="0" hangingPunct="0">
                <a:lnSpc>
                  <a:spcPct val="100000"/>
                </a:lnSpc>
                <a:spcBef>
                  <a:spcPct val="50000"/>
                </a:spcBef>
                <a:spcAft>
                  <a:spcPts val="0"/>
                </a:spcAft>
                <a:buClrTx/>
                <a:buSzTx/>
                <a:buFontTx/>
                <a:buNone/>
                <a:tabLst/>
                <a:defRPr/>
              </a:pPr>
              <a:endParaRPr kumimoji="0" lang="en-US" sz="2400" b="0" i="0" u="none" strike="noStrike" kern="0" cap="none" spc="0" normalizeH="0" baseline="0" noProof="0" smtClean="0">
                <a:ln>
                  <a:noFill/>
                </a:ln>
                <a:solidFill>
                  <a:srgbClr val="D71920"/>
                </a:solidFill>
                <a:effectLst/>
                <a:uLnTx/>
                <a:uFillTx/>
                <a:latin typeface="Arial"/>
                <a:ea typeface="+mn-ea"/>
                <a:cs typeface="+mn-cs"/>
              </a:endParaRPr>
            </a:p>
          </p:txBody>
        </p:sp>
        <p:sp>
          <p:nvSpPr>
            <p:cNvPr id="66" name="TextBox 65"/>
            <p:cNvSpPr txBox="1"/>
            <p:nvPr/>
          </p:nvSpPr>
          <p:spPr>
            <a:xfrm>
              <a:off x="2024655" y="1646301"/>
              <a:ext cx="607028" cy="246221"/>
            </a:xfrm>
            <a:prstGeom prst="rect">
              <a:avLst/>
            </a:prstGeom>
            <a:noFill/>
            <a:scene3d>
              <a:camera prst="orthographicFront"/>
              <a:lightRig rig="freezing" dir="t"/>
            </a:scene3d>
            <a:sp3d prstMaterial="matte"/>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2E3844"/>
                  </a:solidFill>
                  <a:effectLst/>
                  <a:uLnTx/>
                  <a:uFillTx/>
                </a:rPr>
                <a:t>SNMP</a:t>
              </a:r>
              <a:endParaRPr kumimoji="0" lang="en-US" sz="1000" b="0" i="0" u="none" strike="noStrike" kern="0" cap="none" spc="0" normalizeH="0" baseline="0" noProof="0" dirty="0">
                <a:ln>
                  <a:noFill/>
                </a:ln>
                <a:solidFill>
                  <a:srgbClr val="2E3844"/>
                </a:solidFill>
                <a:effectLst/>
                <a:uLnTx/>
                <a:uFillTx/>
              </a:endParaRPr>
            </a:p>
          </p:txBody>
        </p:sp>
        <p:sp>
          <p:nvSpPr>
            <p:cNvPr id="67" name="Rectangle 66"/>
            <p:cNvSpPr/>
            <p:nvPr/>
          </p:nvSpPr>
          <p:spPr bwMode="auto">
            <a:xfrm>
              <a:off x="1524342" y="2022672"/>
              <a:ext cx="987394" cy="324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rPr>
                <a:t>SNMP Agent</a:t>
              </a:r>
            </a:p>
          </p:txBody>
        </p:sp>
        <p:cxnSp>
          <p:nvCxnSpPr>
            <p:cNvPr id="68" name="Straight Connector 67"/>
            <p:cNvCxnSpPr/>
            <p:nvPr/>
          </p:nvCxnSpPr>
          <p:spPr bwMode="auto">
            <a:xfrm>
              <a:off x="2004003" y="2314501"/>
              <a:ext cx="1602" cy="263996"/>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69" name="Rectangle 68"/>
            <p:cNvSpPr/>
            <p:nvPr/>
          </p:nvSpPr>
          <p:spPr bwMode="auto">
            <a:xfrm>
              <a:off x="2919308" y="3370608"/>
              <a:ext cx="143023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Log</a:t>
              </a:r>
            </a:p>
          </p:txBody>
        </p:sp>
        <p:cxnSp>
          <p:nvCxnSpPr>
            <p:cNvPr id="70" name="Straight Connector 69"/>
            <p:cNvCxnSpPr/>
            <p:nvPr/>
          </p:nvCxnSpPr>
          <p:spPr bwMode="auto">
            <a:xfrm>
              <a:off x="2589370" y="2679676"/>
              <a:ext cx="0" cy="21071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cxnSp>
          <p:nvCxnSpPr>
            <p:cNvPr id="71" name="Straight Connector 70"/>
            <p:cNvCxnSpPr/>
            <p:nvPr/>
          </p:nvCxnSpPr>
          <p:spPr bwMode="auto">
            <a:xfrm>
              <a:off x="5674362" y="2694487"/>
              <a:ext cx="0" cy="210713"/>
            </a:xfrm>
            <a:prstGeom prst="line">
              <a:avLst/>
            </a:prstGeom>
            <a:solidFill>
              <a:srgbClr val="C0C0C0"/>
            </a:solidFill>
            <a:ln w="9525" cap="flat" cmpd="sng" algn="ctr">
              <a:solidFill>
                <a:srgbClr val="780000"/>
              </a:solidFill>
              <a:prstDash val="solid"/>
              <a:round/>
              <a:headEnd type="triangle" w="med" len="med"/>
              <a:tailEnd type="triangle" w="med" len="med"/>
            </a:ln>
            <a:effectLst/>
          </p:spPr>
        </p:cxnSp>
        <p:sp>
          <p:nvSpPr>
            <p:cNvPr id="72" name="Rectangle 71"/>
            <p:cNvSpPr/>
            <p:nvPr/>
          </p:nvSpPr>
          <p:spPr bwMode="auto">
            <a:xfrm>
              <a:off x="4416199" y="3759637"/>
              <a:ext cx="143023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defRPr/>
              </a:pPr>
              <a:r>
                <a:rPr lang="en-US" sz="800" kern="0" dirty="0" smtClean="0">
                  <a:solidFill>
                    <a:srgbClr val="231F20"/>
                  </a:solidFill>
                  <a:latin typeface="Arial" charset="0"/>
                  <a:cs typeface="Arial" charset="0"/>
                </a:rPr>
                <a:t>Policy Controller</a:t>
              </a:r>
            </a:p>
          </p:txBody>
        </p:sp>
        <p:sp>
          <p:nvSpPr>
            <p:cNvPr id="73" name="Rectangle 72"/>
            <p:cNvSpPr/>
            <p:nvPr/>
          </p:nvSpPr>
          <p:spPr bwMode="auto">
            <a:xfrm>
              <a:off x="5890664" y="3751011"/>
              <a:ext cx="1574365"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defRPr/>
              </a:pPr>
              <a:r>
                <a:rPr lang="en-US" sz="800" kern="0" dirty="0" smtClean="0">
                  <a:solidFill>
                    <a:srgbClr val="231F20"/>
                  </a:solidFill>
                </a:rPr>
                <a:t>Auditor Master</a:t>
              </a:r>
            </a:p>
          </p:txBody>
        </p:sp>
        <p:sp>
          <p:nvSpPr>
            <p:cNvPr id="74" name="Rectangle 73"/>
            <p:cNvSpPr/>
            <p:nvPr/>
          </p:nvSpPr>
          <p:spPr bwMode="auto">
            <a:xfrm>
              <a:off x="2933648" y="4147829"/>
              <a:ext cx="1439062"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defRPr/>
              </a:pPr>
              <a:r>
                <a:rPr lang="en-US" sz="800" kern="0" dirty="0" smtClean="0">
                  <a:solidFill>
                    <a:srgbClr val="231F20"/>
                  </a:solidFill>
                  <a:latin typeface="Arial" charset="0"/>
                  <a:cs typeface="Arial" charset="0"/>
                </a:rPr>
                <a:t>Tunnel Client</a:t>
              </a:r>
            </a:p>
          </p:txBody>
        </p:sp>
        <p:sp>
          <p:nvSpPr>
            <p:cNvPr id="75" name="Rectangle 74"/>
            <p:cNvSpPr/>
            <p:nvPr/>
          </p:nvSpPr>
          <p:spPr bwMode="auto">
            <a:xfrm>
              <a:off x="1429776" y="4133738"/>
              <a:ext cx="1448587" cy="360000"/>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lvl="0" indent="0" algn="ctr" eaLnBrk="0" fontAlgn="base" hangingPunct="0">
                <a:lnSpc>
                  <a:spcPct val="100000"/>
                </a:lnSpc>
                <a:spcBef>
                  <a:spcPct val="50000"/>
                </a:spcBef>
                <a:spcAft>
                  <a:spcPct val="0"/>
                </a:spcAft>
                <a:buClrTx/>
                <a:buSzTx/>
                <a:buFontTx/>
                <a:buNone/>
                <a:tabLst/>
                <a:defRPr/>
              </a:pPr>
              <a:r>
                <a:rPr lang="en-US" sz="800" kern="0" dirty="0" smtClean="0">
                  <a:solidFill>
                    <a:srgbClr val="231F20"/>
                  </a:solidFill>
                  <a:latin typeface="Arial" charset="0"/>
                  <a:cs typeface="Arial" charset="0"/>
                </a:rPr>
                <a:t>Tunnel Server</a:t>
              </a:r>
            </a:p>
          </p:txBody>
        </p:sp>
        <p:sp>
          <p:nvSpPr>
            <p:cNvPr id="76" name="AutoShape 976"/>
            <p:cNvSpPr>
              <a:spLocks noChangeArrowheads="1"/>
            </p:cNvSpPr>
            <p:nvPr/>
          </p:nvSpPr>
          <p:spPr bwMode="auto">
            <a:xfrm>
              <a:off x="4782527" y="1180033"/>
              <a:ext cx="1656179" cy="346989"/>
            </a:xfrm>
            <a:prstGeom prst="roundRect">
              <a:avLst>
                <a:gd name="adj" fmla="val 29597"/>
              </a:avLst>
            </a:prstGeom>
            <a:solidFill>
              <a:srgbClr val="FFFFFF">
                <a:lumMod val="75000"/>
              </a:srgbClr>
            </a:solidFill>
            <a:ln w="38100" algn="ctr">
              <a:solidFill>
                <a:srgbClr val="999B9E"/>
              </a:solidFill>
              <a:round/>
              <a:headEnd/>
              <a:tailEnd/>
            </a:ln>
            <a:effectLst/>
          </p:spPr>
          <p:txBody>
            <a:bodyPr wrap="square" lIns="90000" tIns="46800" rIns="90000" bIns="46800" anchor="ctr">
              <a:spAutoFit/>
            </a:bodyPr>
            <a:lstStyle/>
            <a:p>
              <a:pPr marL="0" marR="0" lvl="0" indent="0" algn="ctr" defTabSz="914400" eaLnBrk="1" fontAlgn="auto" latinLnBrk="0" hangingPunct="1">
                <a:lnSpc>
                  <a:spcPct val="90000"/>
                </a:lnSpc>
                <a:spcBef>
                  <a:spcPct val="30000"/>
                </a:spcBef>
                <a:spcAft>
                  <a:spcPct val="0"/>
                </a:spcAft>
                <a:buClr>
                  <a:srgbClr val="637280"/>
                </a:buClr>
                <a:buSzPct val="110000"/>
                <a:buFontTx/>
                <a:buNone/>
                <a:tabLst/>
                <a:defRPr/>
              </a:pPr>
              <a:r>
                <a:rPr kumimoji="0" lang="en-US" sz="1400" b="0" i="0" u="none" strike="noStrike" kern="0" cap="none" spc="0" normalizeH="0" baseline="0" noProof="0" dirty="0" err="1" smtClean="0">
                  <a:ln>
                    <a:noFill/>
                  </a:ln>
                  <a:solidFill>
                    <a:srgbClr val="FFFFFF"/>
                  </a:solidFill>
                  <a:effectLst/>
                  <a:uLnTx/>
                  <a:uFillTx/>
                </a:rPr>
                <a:t>Syslog</a:t>
              </a:r>
              <a:r>
                <a:rPr kumimoji="0" lang="en-US" sz="1400" b="0" i="0" u="none" strike="noStrike" kern="0" cap="none" spc="0" normalizeH="0" baseline="0" noProof="0" dirty="0" smtClean="0">
                  <a:ln>
                    <a:noFill/>
                  </a:ln>
                  <a:solidFill>
                    <a:srgbClr val="FFFFFF"/>
                  </a:solidFill>
                  <a:effectLst/>
                  <a:uLnTx/>
                  <a:uFillTx/>
                </a:rPr>
                <a:t> Server</a:t>
              </a:r>
              <a:endParaRPr kumimoji="0" lang="en-US" sz="1400" b="0" i="0" u="none" strike="noStrike" kern="0" cap="none" spc="0" normalizeH="0" baseline="0" noProof="0" dirty="0">
                <a:ln>
                  <a:noFill/>
                </a:ln>
                <a:solidFill>
                  <a:srgbClr val="FFFFFF"/>
                </a:solidFill>
                <a:effectLst/>
                <a:uLnTx/>
                <a:uFillTx/>
              </a:endParaRPr>
            </a:p>
          </p:txBody>
        </p:sp>
        <p:sp>
          <p:nvSpPr>
            <p:cNvPr id="77" name="Rectangle 76"/>
            <p:cNvSpPr/>
            <p:nvPr/>
          </p:nvSpPr>
          <p:spPr bwMode="auto">
            <a:xfrm>
              <a:off x="7933950" y="5551578"/>
              <a:ext cx="1525027" cy="334486"/>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kumimoji="0" lang="en-US" sz="900" b="0" i="0" u="none" strike="noStrike" kern="0" cap="none" spc="0" normalizeH="0" baseline="0" noProof="0" dirty="0" smtClean="0">
                  <a:ln>
                    <a:noFill/>
                  </a:ln>
                  <a:solidFill>
                    <a:srgbClr val="231F20"/>
                  </a:solidFill>
                  <a:effectLst/>
                  <a:uLnTx/>
                  <a:uFillTx/>
                </a:rPr>
                <a:t>VMware Tools </a:t>
              </a:r>
            </a:p>
          </p:txBody>
        </p:sp>
        <p:sp>
          <p:nvSpPr>
            <p:cNvPr id="78" name="Rectangle 77"/>
            <p:cNvSpPr/>
            <p:nvPr/>
          </p:nvSpPr>
          <p:spPr bwMode="auto">
            <a:xfrm>
              <a:off x="1434463" y="3352876"/>
              <a:ext cx="1441715" cy="36000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auto" latinLnBrk="0" hangingPunct="0">
                <a:lnSpc>
                  <a:spcPct val="100000"/>
                </a:lnSpc>
                <a:spcBef>
                  <a:spcPct val="50000"/>
                </a:spcBef>
                <a:spcAft>
                  <a:spcPts val="0"/>
                </a:spcAft>
                <a:buClrTx/>
                <a:buSzTx/>
                <a:buFontTx/>
                <a:buNone/>
                <a:tabLst/>
                <a:defRPr/>
              </a:pPr>
              <a:r>
                <a:rPr lang="en-US" sz="800" kern="0" dirty="0" smtClean="0">
                  <a:solidFill>
                    <a:srgbClr val="231F20"/>
                  </a:solidFill>
                </a:rPr>
                <a:t>Web</a:t>
              </a:r>
              <a:r>
                <a:rPr kumimoji="0" lang="en-US" sz="800" b="0" i="0" u="none" strike="noStrike" kern="0" cap="none" spc="0" normalizeH="0" baseline="0" noProof="0" dirty="0" smtClean="0">
                  <a:ln>
                    <a:noFill/>
                  </a:ln>
                  <a:solidFill>
                    <a:srgbClr val="231F20"/>
                  </a:solidFill>
                  <a:effectLst/>
                  <a:uLnTx/>
                  <a:uFillTx/>
                </a:rPr>
                <a:t> Proxy (+TCP MTN)</a:t>
              </a:r>
            </a:p>
          </p:txBody>
        </p:sp>
      </p:grpSp>
    </p:spTree>
    <p:extLst>
      <p:ext uri="{BB962C8B-B14F-4D97-AF65-F5344CB8AC3E}">
        <p14:creationId xmlns:p14="http://schemas.microsoft.com/office/powerpoint/2010/main" val="3595784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solidFill>
              </a:rPr>
              <a:t>RPAD Access Proxy</a:t>
            </a:r>
            <a:endParaRPr lang="en-US" dirty="0"/>
          </a:p>
        </p:txBody>
      </p:sp>
      <p:grpSp>
        <p:nvGrpSpPr>
          <p:cNvPr id="4" name="Group 3"/>
          <p:cNvGrpSpPr/>
          <p:nvPr/>
        </p:nvGrpSpPr>
        <p:grpSpPr>
          <a:xfrm>
            <a:off x="1313519" y="1260706"/>
            <a:ext cx="8695672" cy="5131328"/>
            <a:chOff x="94319" y="1119192"/>
            <a:chExt cx="8695672" cy="5131328"/>
          </a:xfrm>
        </p:grpSpPr>
        <p:sp>
          <p:nvSpPr>
            <p:cNvPr id="5" name="AutoShape 753"/>
            <p:cNvSpPr>
              <a:spLocks noChangeArrowheads="1"/>
            </p:cNvSpPr>
            <p:nvPr/>
          </p:nvSpPr>
          <p:spPr bwMode="auto">
            <a:xfrm>
              <a:off x="327028" y="2883470"/>
              <a:ext cx="6467475" cy="1318589"/>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Core Service</a:t>
              </a:r>
              <a:endParaRPr lang="en-US" sz="1400" dirty="0">
                <a:solidFill>
                  <a:schemeClr val="accent5">
                    <a:lumMod val="40000"/>
                    <a:lumOff val="60000"/>
                  </a:schemeClr>
                </a:solidFill>
              </a:endParaRPr>
            </a:p>
          </p:txBody>
        </p:sp>
        <p:sp>
          <p:nvSpPr>
            <p:cNvPr id="6" name="AutoShape 757"/>
            <p:cNvSpPr>
              <a:spLocks noChangeArrowheads="1"/>
            </p:cNvSpPr>
            <p:nvPr/>
          </p:nvSpPr>
          <p:spPr bwMode="auto">
            <a:xfrm>
              <a:off x="327028" y="4349746"/>
              <a:ext cx="6467475" cy="806381"/>
            </a:xfrm>
            <a:prstGeom prst="roundRect">
              <a:avLst>
                <a:gd name="adj" fmla="val 1518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Stack</a:t>
              </a:r>
              <a:endParaRPr lang="en-US" sz="1400" dirty="0">
                <a:solidFill>
                  <a:schemeClr val="accent5">
                    <a:lumMod val="40000"/>
                    <a:lumOff val="60000"/>
                  </a:schemeClr>
                </a:solidFill>
              </a:endParaRPr>
            </a:p>
          </p:txBody>
        </p:sp>
        <p:sp>
          <p:nvSpPr>
            <p:cNvPr id="7" name="AutoShape 751"/>
            <p:cNvSpPr>
              <a:spLocks noChangeArrowheads="1"/>
            </p:cNvSpPr>
            <p:nvPr/>
          </p:nvSpPr>
          <p:spPr bwMode="auto">
            <a:xfrm>
              <a:off x="327028" y="1740219"/>
              <a:ext cx="6467475" cy="1019918"/>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WEB Management</a:t>
              </a:r>
              <a:endParaRPr lang="en-US" sz="1400" dirty="0">
                <a:solidFill>
                  <a:schemeClr val="accent5">
                    <a:lumMod val="40000"/>
                    <a:lumOff val="60000"/>
                  </a:schemeClr>
                </a:solidFill>
              </a:endParaRPr>
            </a:p>
          </p:txBody>
        </p:sp>
        <p:sp>
          <p:nvSpPr>
            <p:cNvPr id="8" name="AutoShape 756"/>
            <p:cNvSpPr>
              <a:spLocks noChangeArrowheads="1"/>
            </p:cNvSpPr>
            <p:nvPr/>
          </p:nvSpPr>
          <p:spPr bwMode="auto">
            <a:xfrm>
              <a:off x="327028" y="5303434"/>
              <a:ext cx="6467475" cy="947086"/>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Media Traversal</a:t>
              </a:r>
              <a:endParaRPr lang="en-US" sz="1400" dirty="0">
                <a:solidFill>
                  <a:schemeClr val="accent5">
                    <a:lumMod val="40000"/>
                    <a:lumOff val="60000"/>
                  </a:schemeClr>
                </a:solidFill>
              </a:endParaRPr>
            </a:p>
          </p:txBody>
        </p:sp>
        <p:sp>
          <p:nvSpPr>
            <p:cNvPr id="9" name="AutoShape 784"/>
            <p:cNvSpPr>
              <a:spLocks noChangeArrowheads="1"/>
            </p:cNvSpPr>
            <p:nvPr/>
          </p:nvSpPr>
          <p:spPr bwMode="auto">
            <a:xfrm>
              <a:off x="6918328" y="1740219"/>
              <a:ext cx="1839927" cy="800313"/>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Flex GUI</a:t>
              </a:r>
              <a:endParaRPr lang="en-US" sz="1400" dirty="0">
                <a:solidFill>
                  <a:schemeClr val="accent5">
                    <a:lumMod val="40000"/>
                    <a:lumOff val="60000"/>
                  </a:schemeClr>
                </a:solidFill>
              </a:endParaRPr>
            </a:p>
          </p:txBody>
        </p:sp>
        <p:sp>
          <p:nvSpPr>
            <p:cNvPr id="10" name="AutoShape 976"/>
            <p:cNvSpPr>
              <a:spLocks noChangeArrowheads="1"/>
            </p:cNvSpPr>
            <p:nvPr/>
          </p:nvSpPr>
          <p:spPr bwMode="auto">
            <a:xfrm>
              <a:off x="4763396" y="1119192"/>
              <a:ext cx="2042583" cy="361950"/>
            </a:xfrm>
            <a:prstGeom prst="roundRect">
              <a:avLst>
                <a:gd name="adj" fmla="val 29597"/>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lgn="ctr">
                <a:lnSpc>
                  <a:spcPct val="90000"/>
                </a:lnSpc>
                <a:buSzPct val="110000"/>
              </a:pPr>
              <a:r>
                <a:rPr lang="en-US" sz="1400" dirty="0" smtClean="0">
                  <a:solidFill>
                    <a:schemeClr val="accent5">
                      <a:lumMod val="40000"/>
                      <a:lumOff val="60000"/>
                    </a:schemeClr>
                  </a:solidFill>
                </a:rPr>
                <a:t>XMA</a:t>
              </a:r>
              <a:endParaRPr lang="en-US" sz="1400" dirty="0">
                <a:solidFill>
                  <a:schemeClr val="accent5">
                    <a:lumMod val="40000"/>
                    <a:lumOff val="60000"/>
                  </a:schemeClr>
                </a:solidFill>
              </a:endParaRPr>
            </a:p>
          </p:txBody>
        </p:sp>
        <p:sp>
          <p:nvSpPr>
            <p:cNvPr id="11" name="Can 10"/>
            <p:cNvSpPr/>
            <p:nvPr/>
          </p:nvSpPr>
          <p:spPr bwMode="auto">
            <a:xfrm>
              <a:off x="7682148" y="2908871"/>
              <a:ext cx="558908" cy="881990"/>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marL="0" marR="0" indent="0" defTabSz="914400" eaLnBrk="0" latinLnBrk="0" hangingPunct="0">
                <a:lnSpc>
                  <a:spcPct val="100000"/>
                </a:lnSpc>
                <a:buClrTx/>
                <a:buSzTx/>
                <a:buFontTx/>
                <a:buNone/>
                <a:tabLst/>
              </a:pPr>
              <a:endParaRPr lang="en-US" sz="1400" smtClean="0">
                <a:solidFill>
                  <a:schemeClr val="accent6">
                    <a:lumMod val="40000"/>
                    <a:lumOff val="60000"/>
                  </a:schemeClr>
                </a:solidFill>
                <a:latin typeface="Arial" charset="0"/>
                <a:cs typeface="Arial" charset="0"/>
              </a:endParaRPr>
            </a:p>
          </p:txBody>
        </p:sp>
        <p:sp>
          <p:nvSpPr>
            <p:cNvPr id="12" name="Can 11"/>
            <p:cNvSpPr/>
            <p:nvPr/>
          </p:nvSpPr>
          <p:spPr bwMode="auto">
            <a:xfrm>
              <a:off x="7196183" y="3193494"/>
              <a:ext cx="574462" cy="802681"/>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eaLnBrk="0" hangingPunct="0"/>
              <a:endParaRPr lang="en-US" sz="1400" smtClean="0">
                <a:solidFill>
                  <a:schemeClr val="accent6">
                    <a:lumMod val="40000"/>
                    <a:lumOff val="60000"/>
                  </a:schemeClr>
                </a:solidFill>
                <a:latin typeface="Arial" charset="0"/>
                <a:cs typeface="Arial" charset="0"/>
              </a:endParaRPr>
            </a:p>
          </p:txBody>
        </p:sp>
        <p:sp>
          <p:nvSpPr>
            <p:cNvPr id="13" name="Rectangle 12"/>
            <p:cNvSpPr/>
            <p:nvPr/>
          </p:nvSpPr>
          <p:spPr bwMode="auto">
            <a:xfrm>
              <a:off x="2097710" y="1915010"/>
              <a:ext cx="490151"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User</a:t>
              </a:r>
            </a:p>
          </p:txBody>
        </p:sp>
        <p:sp>
          <p:nvSpPr>
            <p:cNvPr id="14" name="Rectangle 13"/>
            <p:cNvSpPr/>
            <p:nvPr/>
          </p:nvSpPr>
          <p:spPr bwMode="auto">
            <a:xfrm>
              <a:off x="5536923" y="1915010"/>
              <a:ext cx="88179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VC2  Agent</a:t>
              </a:r>
            </a:p>
          </p:txBody>
        </p:sp>
        <p:sp>
          <p:nvSpPr>
            <p:cNvPr id="15" name="Rectangle 14"/>
            <p:cNvSpPr/>
            <p:nvPr/>
          </p:nvSpPr>
          <p:spPr bwMode="auto">
            <a:xfrm>
              <a:off x="3229861" y="4536020"/>
              <a:ext cx="1476000" cy="473613"/>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H.323 Stack (Radvision)</a:t>
              </a:r>
            </a:p>
          </p:txBody>
        </p:sp>
        <p:sp>
          <p:nvSpPr>
            <p:cNvPr id="16" name="Rectangle 15"/>
            <p:cNvSpPr/>
            <p:nvPr/>
          </p:nvSpPr>
          <p:spPr bwMode="auto">
            <a:xfrm>
              <a:off x="5046531" y="4536020"/>
              <a:ext cx="1221488" cy="46706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Stack (Jain SIP)</a:t>
              </a:r>
            </a:p>
          </p:txBody>
        </p:sp>
        <p:sp>
          <p:nvSpPr>
            <p:cNvPr id="17" name="Rectangle 16"/>
            <p:cNvSpPr/>
            <p:nvPr/>
          </p:nvSpPr>
          <p:spPr bwMode="auto">
            <a:xfrm>
              <a:off x="3237078" y="3118176"/>
              <a:ext cx="1476000" cy="86374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H.323 Core Service</a:t>
              </a:r>
            </a:p>
          </p:txBody>
        </p:sp>
        <p:sp>
          <p:nvSpPr>
            <p:cNvPr id="18" name="Rectangle 17"/>
            <p:cNvSpPr/>
            <p:nvPr/>
          </p:nvSpPr>
          <p:spPr bwMode="auto">
            <a:xfrm>
              <a:off x="3235392" y="5413833"/>
              <a:ext cx="3032627" cy="28265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Media Traversal Controller</a:t>
              </a:r>
            </a:p>
          </p:txBody>
        </p:sp>
        <p:sp>
          <p:nvSpPr>
            <p:cNvPr id="19" name="Rectangle 18"/>
            <p:cNvSpPr/>
            <p:nvPr/>
          </p:nvSpPr>
          <p:spPr bwMode="auto">
            <a:xfrm>
              <a:off x="3235391" y="5887010"/>
              <a:ext cx="3032628" cy="258388"/>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Media Traversal Node</a:t>
              </a:r>
            </a:p>
          </p:txBody>
        </p:sp>
        <p:sp>
          <p:nvSpPr>
            <p:cNvPr id="20" name="Rectangle 19"/>
            <p:cNvSpPr/>
            <p:nvPr/>
          </p:nvSpPr>
          <p:spPr bwMode="auto">
            <a:xfrm>
              <a:off x="1428436" y="3118176"/>
              <a:ext cx="1440000" cy="25200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HTTPS Access Proxy</a:t>
              </a:r>
            </a:p>
          </p:txBody>
        </p:sp>
        <p:sp>
          <p:nvSpPr>
            <p:cNvPr id="21" name="Rectangle 20"/>
            <p:cNvSpPr/>
            <p:nvPr/>
          </p:nvSpPr>
          <p:spPr bwMode="auto">
            <a:xfrm>
              <a:off x="1428436" y="3723111"/>
              <a:ext cx="1440000" cy="25200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XMPP </a:t>
              </a:r>
              <a:r>
                <a:rPr lang="en-US" sz="900" dirty="0" err="1" smtClean="0">
                  <a:solidFill>
                    <a:schemeClr val="accent1"/>
                  </a:solidFill>
                  <a:latin typeface="Arial" charset="0"/>
                  <a:cs typeface="Arial" charset="0"/>
                </a:rPr>
                <a:t>AccessProxy</a:t>
              </a:r>
              <a:endParaRPr lang="en-US" sz="900" dirty="0" smtClean="0">
                <a:solidFill>
                  <a:schemeClr val="accent1"/>
                </a:solidFill>
                <a:latin typeface="Arial" charset="0"/>
                <a:cs typeface="Arial" charset="0"/>
              </a:endParaRPr>
            </a:p>
          </p:txBody>
        </p:sp>
        <p:sp>
          <p:nvSpPr>
            <p:cNvPr id="22" name="Rectangle 21"/>
            <p:cNvSpPr/>
            <p:nvPr/>
          </p:nvSpPr>
          <p:spPr bwMode="auto">
            <a:xfrm>
              <a:off x="1428436" y="3423205"/>
              <a:ext cx="1440000" cy="25200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LDAP Access Proxy</a:t>
              </a:r>
            </a:p>
          </p:txBody>
        </p:sp>
        <p:sp>
          <p:nvSpPr>
            <p:cNvPr id="23" name="Up-Down Arrow 22"/>
            <p:cNvSpPr/>
            <p:nvPr/>
          </p:nvSpPr>
          <p:spPr bwMode="auto">
            <a:xfrm rot="5400000">
              <a:off x="6831373" y="1886979"/>
              <a:ext cx="251999" cy="56326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24" name="Elbow Connector 23"/>
            <p:cNvCxnSpPr/>
            <p:nvPr/>
          </p:nvCxnSpPr>
          <p:spPr bwMode="auto">
            <a:xfrm rot="16200000" flipV="1">
              <a:off x="3461727" y="2303887"/>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25" name="Flowchart: Alternate Process 327"/>
            <p:cNvSpPr/>
            <p:nvPr/>
          </p:nvSpPr>
          <p:spPr bwMode="auto">
            <a:xfrm>
              <a:off x="639765" y="2534799"/>
              <a:ext cx="5989605" cy="45719"/>
            </a:xfrm>
            <a:prstGeom prst="flowChartAlternateProcess">
              <a:avLst/>
            </a:prstGeom>
            <a:solidFill>
              <a:schemeClr val="accent5">
                <a:lumMod val="40000"/>
                <a:lumOff val="60000"/>
              </a:schemeClr>
            </a:solidFill>
            <a:ln w="9525" cap="flat" cmpd="sng" algn="ctr">
              <a:solidFill>
                <a:schemeClr val="accent5">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26" name="Straight Connector 25"/>
            <p:cNvCxnSpPr/>
            <p:nvPr/>
          </p:nvCxnSpPr>
          <p:spPr bwMode="auto">
            <a:xfrm>
              <a:off x="5053553" y="2275010"/>
              <a:ext cx="0" cy="265522"/>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27" name="Straight Connector 26"/>
            <p:cNvCxnSpPr/>
            <p:nvPr/>
          </p:nvCxnSpPr>
          <p:spPr bwMode="auto">
            <a:xfrm>
              <a:off x="2342786"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28" name="Straight Connector 27"/>
            <p:cNvCxnSpPr/>
            <p:nvPr/>
          </p:nvCxnSpPr>
          <p:spPr bwMode="auto">
            <a:xfrm flipH="1">
              <a:off x="4751705" y="5696483"/>
              <a:ext cx="1" cy="190527"/>
            </a:xfrm>
            <a:prstGeom prst="line">
              <a:avLst/>
            </a:prstGeom>
            <a:solidFill>
              <a:srgbClr val="C0C0C0"/>
            </a:solidFill>
            <a:ln w="9525" cap="flat" cmpd="sng" algn="ctr">
              <a:solidFill>
                <a:schemeClr val="accent5">
                  <a:lumMod val="40000"/>
                  <a:lumOff val="60000"/>
                </a:schemeClr>
              </a:solidFill>
              <a:prstDash val="solid"/>
              <a:round/>
              <a:headEnd type="triangle" w="med" len="med"/>
              <a:tailEnd type="triangle" w="med" len="med"/>
            </a:ln>
            <a:effectLst/>
          </p:spPr>
        </p:cxnSp>
        <p:sp>
          <p:nvSpPr>
            <p:cNvPr id="29" name="Up-Down Arrow 28"/>
            <p:cNvSpPr/>
            <p:nvPr/>
          </p:nvSpPr>
          <p:spPr bwMode="auto">
            <a:xfrm>
              <a:off x="5851820" y="1485531"/>
              <a:ext cx="252000" cy="421012"/>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cxnSp>
          <p:nvCxnSpPr>
            <p:cNvPr id="30" name="Straight Connector 29"/>
            <p:cNvCxnSpPr/>
            <p:nvPr/>
          </p:nvCxnSpPr>
          <p:spPr bwMode="auto">
            <a:xfrm>
              <a:off x="5977820"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31" name="TextBox 30"/>
            <p:cNvSpPr txBox="1"/>
            <p:nvPr/>
          </p:nvSpPr>
          <p:spPr>
            <a:xfrm>
              <a:off x="7265500" y="3305169"/>
              <a:ext cx="1135024" cy="276999"/>
            </a:xfrm>
            <a:prstGeom prst="rect">
              <a:avLst/>
            </a:prstGeom>
            <a:noFill/>
            <a:scene3d>
              <a:camera prst="orthographicFront"/>
              <a:lightRig rig="freezing" dir="t"/>
            </a:scene3d>
            <a:sp3d prstMaterial="matte"/>
          </p:spPr>
          <p:txBody>
            <a:bodyPr wrap="square" rtlCol="0">
              <a:spAutoFit/>
            </a:bodyPr>
            <a:lstStyle/>
            <a:p>
              <a:r>
                <a:rPr lang="en-US" sz="1200" dirty="0" smtClean="0">
                  <a:solidFill>
                    <a:schemeClr val="accent6">
                      <a:lumMod val="40000"/>
                      <a:lumOff val="60000"/>
                    </a:schemeClr>
                  </a:solidFill>
                </a:rPr>
                <a:t>PostgreSQL</a:t>
              </a:r>
              <a:endParaRPr lang="en-US" sz="1200" dirty="0">
                <a:solidFill>
                  <a:schemeClr val="accent6">
                    <a:lumMod val="40000"/>
                    <a:lumOff val="60000"/>
                  </a:schemeClr>
                </a:solidFill>
              </a:endParaRPr>
            </a:p>
          </p:txBody>
        </p:sp>
        <p:sp>
          <p:nvSpPr>
            <p:cNvPr id="32" name="Up-Down Arrow 31"/>
            <p:cNvSpPr/>
            <p:nvPr/>
          </p:nvSpPr>
          <p:spPr bwMode="auto">
            <a:xfrm rot="5400000">
              <a:off x="6878482" y="3244734"/>
              <a:ext cx="252000" cy="697670"/>
            </a:xfrm>
            <a:prstGeom prst="upDownArrow">
              <a:avLst/>
            </a:prstGeom>
            <a:noFill/>
            <a:ln>
              <a:solidFill>
                <a:schemeClr val="accent6">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33" name="Rectangle 32"/>
            <p:cNvSpPr/>
            <p:nvPr/>
          </p:nvSpPr>
          <p:spPr bwMode="auto">
            <a:xfrm>
              <a:off x="4685246" y="1915010"/>
              <a:ext cx="73661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Admin</a:t>
              </a:r>
            </a:p>
          </p:txBody>
        </p:sp>
        <p:sp>
          <p:nvSpPr>
            <p:cNvPr id="34" name="Rectangle 33"/>
            <p:cNvSpPr/>
            <p:nvPr/>
          </p:nvSpPr>
          <p:spPr bwMode="auto">
            <a:xfrm>
              <a:off x="2702923" y="1915010"/>
              <a:ext cx="914369"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indent="0" algn="ctr" eaLnBrk="0" hangingPunct="0">
                <a:lnSpc>
                  <a:spcPct val="100000"/>
                </a:lnSpc>
                <a:spcBef>
                  <a:spcPct val="50000"/>
                </a:spcBef>
                <a:buClrTx/>
                <a:buSzTx/>
                <a:buFontTx/>
                <a:buNone/>
                <a:tabLst/>
              </a:pPr>
              <a:r>
                <a:rPr lang="en-US" sz="800" dirty="0" smtClean="0">
                  <a:solidFill>
                    <a:srgbClr val="C2C3C4"/>
                  </a:solidFill>
                </a:rPr>
                <a:t>Maintenance</a:t>
              </a:r>
            </a:p>
          </p:txBody>
        </p:sp>
        <p:sp>
          <p:nvSpPr>
            <p:cNvPr id="35" name="Rectangle 34"/>
            <p:cNvSpPr/>
            <p:nvPr/>
          </p:nvSpPr>
          <p:spPr bwMode="auto">
            <a:xfrm>
              <a:off x="3732354" y="1915010"/>
              <a:ext cx="837830"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Configuration</a:t>
              </a:r>
            </a:p>
          </p:txBody>
        </p:sp>
        <p:cxnSp>
          <p:nvCxnSpPr>
            <p:cNvPr id="36" name="Straight Connector 35"/>
            <p:cNvCxnSpPr/>
            <p:nvPr/>
          </p:nvCxnSpPr>
          <p:spPr bwMode="auto">
            <a:xfrm>
              <a:off x="3160108"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37" name="Straight Connector 36"/>
            <p:cNvCxnSpPr/>
            <p:nvPr/>
          </p:nvCxnSpPr>
          <p:spPr bwMode="auto">
            <a:xfrm>
              <a:off x="4151269"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38" name="Rectangle 37"/>
            <p:cNvSpPr/>
            <p:nvPr/>
          </p:nvSpPr>
          <p:spPr bwMode="auto">
            <a:xfrm>
              <a:off x="5054997" y="3118175"/>
              <a:ext cx="1221489" cy="856935"/>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Core Service</a:t>
              </a:r>
            </a:p>
          </p:txBody>
        </p:sp>
        <p:sp>
          <p:nvSpPr>
            <p:cNvPr id="39" name="Up-Down Arrow 38"/>
            <p:cNvSpPr/>
            <p:nvPr/>
          </p:nvSpPr>
          <p:spPr bwMode="auto">
            <a:xfrm>
              <a:off x="3390693" y="2580518"/>
              <a:ext cx="252000" cy="493671"/>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40" name="Up-Down Arrow 39"/>
            <p:cNvSpPr/>
            <p:nvPr/>
          </p:nvSpPr>
          <p:spPr bwMode="auto">
            <a:xfrm>
              <a:off x="3390693" y="3992044"/>
              <a:ext cx="252000" cy="510107"/>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41" name="Up-Down Arrow 40"/>
            <p:cNvSpPr/>
            <p:nvPr/>
          </p:nvSpPr>
          <p:spPr bwMode="auto">
            <a:xfrm>
              <a:off x="4751705" y="3996175"/>
              <a:ext cx="252000" cy="1409191"/>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42" name="TextBox 41"/>
            <p:cNvSpPr txBox="1"/>
            <p:nvPr/>
          </p:nvSpPr>
          <p:spPr>
            <a:xfrm>
              <a:off x="7441848" y="3074189"/>
              <a:ext cx="902437"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00B050"/>
                  </a:solidFill>
                </a:rPr>
                <a:t>HTTPS</a:t>
              </a:r>
              <a:endParaRPr lang="en-US" sz="1600" b="1" dirty="0">
                <a:solidFill>
                  <a:srgbClr val="00B050"/>
                </a:solidFill>
              </a:endParaRPr>
            </a:p>
          </p:txBody>
        </p:sp>
        <p:sp>
          <p:nvSpPr>
            <p:cNvPr id="43" name="TextBox 42"/>
            <p:cNvSpPr txBox="1"/>
            <p:nvPr/>
          </p:nvSpPr>
          <p:spPr>
            <a:xfrm>
              <a:off x="7462497" y="3418439"/>
              <a:ext cx="777655" cy="338554"/>
            </a:xfrm>
            <a:prstGeom prst="rect">
              <a:avLst/>
            </a:prstGeom>
            <a:noFill/>
            <a:scene3d>
              <a:camera prst="orthographicFront"/>
              <a:lightRig rig="freezing" dir="t"/>
            </a:scene3d>
            <a:sp3d prstMaterial="matte"/>
          </p:spPr>
          <p:txBody>
            <a:bodyPr wrap="square" rtlCol="0">
              <a:spAutoFit/>
            </a:bodyPr>
            <a:lstStyle/>
            <a:p>
              <a:r>
                <a:rPr lang="en-US" sz="1600" b="1" dirty="0" smtClean="0"/>
                <a:t>LDAP</a:t>
              </a:r>
              <a:endParaRPr lang="en-US" sz="1600" b="1" dirty="0"/>
            </a:p>
          </p:txBody>
        </p:sp>
        <p:sp>
          <p:nvSpPr>
            <p:cNvPr id="44" name="TextBox 43"/>
            <p:cNvSpPr txBox="1"/>
            <p:nvPr/>
          </p:nvSpPr>
          <p:spPr>
            <a:xfrm>
              <a:off x="7480067" y="3711431"/>
              <a:ext cx="777655"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FFC000"/>
                  </a:solidFill>
                </a:rPr>
                <a:t>XMPP</a:t>
              </a:r>
              <a:endParaRPr lang="en-US" sz="1600" b="1" dirty="0">
                <a:solidFill>
                  <a:srgbClr val="FFC000"/>
                </a:solidFill>
              </a:endParaRPr>
            </a:p>
          </p:txBody>
        </p:sp>
        <p:cxnSp>
          <p:nvCxnSpPr>
            <p:cNvPr id="45" name="Straight Connector 44"/>
            <p:cNvCxnSpPr/>
            <p:nvPr/>
          </p:nvCxnSpPr>
          <p:spPr bwMode="auto">
            <a:xfrm>
              <a:off x="2869567" y="3243762"/>
              <a:ext cx="4483750" cy="6877"/>
            </a:xfrm>
            <a:prstGeom prst="line">
              <a:avLst/>
            </a:prstGeom>
            <a:solidFill>
              <a:srgbClr val="C0C0C0"/>
            </a:solidFill>
            <a:ln w="76200" cap="flat" cmpd="sng" algn="ctr">
              <a:solidFill>
                <a:srgbClr val="00B050"/>
              </a:solidFill>
              <a:prstDash val="sysDot"/>
              <a:round/>
              <a:headEnd type="none" w="med" len="med"/>
              <a:tailEnd type="triangle" w="med" len="med"/>
            </a:ln>
            <a:effectLst/>
          </p:spPr>
        </p:cxnSp>
        <p:cxnSp>
          <p:nvCxnSpPr>
            <p:cNvPr id="46" name="Straight Connector 45"/>
            <p:cNvCxnSpPr/>
            <p:nvPr/>
          </p:nvCxnSpPr>
          <p:spPr bwMode="auto">
            <a:xfrm>
              <a:off x="2868436" y="3559749"/>
              <a:ext cx="4484881" cy="22419"/>
            </a:xfrm>
            <a:prstGeom prst="line">
              <a:avLst/>
            </a:prstGeom>
            <a:solidFill>
              <a:srgbClr val="C0C0C0"/>
            </a:solidFill>
            <a:ln w="76200" cap="flat" cmpd="sng" algn="ctr">
              <a:solidFill>
                <a:schemeClr val="tx1"/>
              </a:solidFill>
              <a:prstDash val="sysDot"/>
              <a:round/>
              <a:headEnd type="none" w="med" len="med"/>
              <a:tailEnd type="triangle" w="med" len="med"/>
            </a:ln>
            <a:effectLst/>
          </p:spPr>
        </p:cxnSp>
        <p:cxnSp>
          <p:nvCxnSpPr>
            <p:cNvPr id="47" name="Straight Connector 46"/>
            <p:cNvCxnSpPr/>
            <p:nvPr/>
          </p:nvCxnSpPr>
          <p:spPr bwMode="auto">
            <a:xfrm>
              <a:off x="2871503" y="3843796"/>
              <a:ext cx="4481814" cy="6877"/>
            </a:xfrm>
            <a:prstGeom prst="line">
              <a:avLst/>
            </a:prstGeom>
            <a:solidFill>
              <a:srgbClr val="C0C0C0"/>
            </a:solidFill>
            <a:ln w="76200" cap="flat" cmpd="sng" algn="ctr">
              <a:solidFill>
                <a:srgbClr val="FFC000"/>
              </a:solidFill>
              <a:prstDash val="sysDot"/>
              <a:round/>
              <a:headEnd type="none" w="med" len="med"/>
              <a:tailEnd type="triangle" w="med" len="med"/>
            </a:ln>
            <a:effectLst/>
          </p:spPr>
        </p:cxnSp>
        <p:cxnSp>
          <p:nvCxnSpPr>
            <p:cNvPr id="48" name="Straight Connector 47"/>
            <p:cNvCxnSpPr/>
            <p:nvPr/>
          </p:nvCxnSpPr>
          <p:spPr bwMode="auto">
            <a:xfrm>
              <a:off x="94319" y="3850673"/>
              <a:ext cx="1329579" cy="0"/>
            </a:xfrm>
            <a:prstGeom prst="line">
              <a:avLst/>
            </a:prstGeom>
            <a:solidFill>
              <a:srgbClr val="C0C0C0"/>
            </a:solidFill>
            <a:ln w="76200" cap="flat" cmpd="sng" algn="ctr">
              <a:solidFill>
                <a:srgbClr val="FFC000"/>
              </a:solidFill>
              <a:prstDash val="sysDot"/>
              <a:round/>
              <a:headEnd type="triangle" w="med" len="med"/>
              <a:tailEnd type="none" w="med" len="med"/>
            </a:ln>
            <a:effectLst/>
          </p:spPr>
        </p:cxnSp>
        <p:sp>
          <p:nvSpPr>
            <p:cNvPr id="49" name="AutoShape 750"/>
            <p:cNvSpPr>
              <a:spLocks noChangeArrowheads="1"/>
            </p:cNvSpPr>
            <p:nvPr/>
          </p:nvSpPr>
          <p:spPr bwMode="auto">
            <a:xfrm>
              <a:off x="6918328" y="4349746"/>
              <a:ext cx="1871663" cy="1900774"/>
            </a:xfrm>
            <a:prstGeom prst="roundRect">
              <a:avLst>
                <a:gd name="adj" fmla="val 456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System Manager</a:t>
              </a:r>
              <a:endParaRPr lang="en-US" sz="1400" dirty="0">
                <a:solidFill>
                  <a:schemeClr val="accent5">
                    <a:lumMod val="40000"/>
                    <a:lumOff val="60000"/>
                  </a:schemeClr>
                </a:solidFill>
              </a:endParaRPr>
            </a:p>
          </p:txBody>
        </p:sp>
        <p:sp>
          <p:nvSpPr>
            <p:cNvPr id="50" name="Freeform 888"/>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close/>
                </a:path>
              </a:pathLst>
            </a:custGeom>
            <a:solidFill>
              <a:srgbClr val="D9DADD"/>
            </a:solidFill>
            <a:ln w="9525">
              <a:noFill/>
              <a:round/>
              <a:headEnd/>
              <a:tailEnd/>
            </a:ln>
          </p:spPr>
          <p:txBody>
            <a:bodyPr/>
            <a:lstStyle/>
            <a:p>
              <a:endParaRPr lang="en-US"/>
            </a:p>
          </p:txBody>
        </p:sp>
        <p:sp>
          <p:nvSpPr>
            <p:cNvPr id="51" name="Line 890"/>
            <p:cNvSpPr>
              <a:spLocks noChangeShapeType="1"/>
            </p:cNvSpPr>
            <p:nvPr/>
          </p:nvSpPr>
          <p:spPr bwMode="auto">
            <a:xfrm flipV="1">
              <a:off x="7772417" y="5904445"/>
              <a:ext cx="153988" cy="88900"/>
            </a:xfrm>
            <a:prstGeom prst="line">
              <a:avLst/>
            </a:prstGeom>
            <a:noFill/>
            <a:ln w="28575">
              <a:solidFill>
                <a:schemeClr val="accent6">
                  <a:lumMod val="60000"/>
                  <a:lumOff val="40000"/>
                </a:schemeClr>
              </a:solidFill>
              <a:round/>
              <a:headEnd/>
              <a:tailEnd/>
            </a:ln>
          </p:spPr>
          <p:txBody>
            <a:bodyPr/>
            <a:lstStyle/>
            <a:p>
              <a:endParaRPr lang="en-US"/>
            </a:p>
          </p:txBody>
        </p:sp>
        <p:sp>
          <p:nvSpPr>
            <p:cNvPr id="52" name="Line 891"/>
            <p:cNvSpPr>
              <a:spLocks noChangeShapeType="1"/>
            </p:cNvSpPr>
            <p:nvPr/>
          </p:nvSpPr>
          <p:spPr bwMode="auto">
            <a:xfrm>
              <a:off x="8172467" y="5904445"/>
              <a:ext cx="146050" cy="82550"/>
            </a:xfrm>
            <a:prstGeom prst="line">
              <a:avLst/>
            </a:prstGeom>
            <a:noFill/>
            <a:ln w="28575">
              <a:solidFill>
                <a:schemeClr val="accent6">
                  <a:lumMod val="60000"/>
                  <a:lumOff val="40000"/>
                </a:schemeClr>
              </a:solidFill>
              <a:round/>
              <a:headEnd/>
              <a:tailEnd/>
            </a:ln>
          </p:spPr>
          <p:txBody>
            <a:bodyPr/>
            <a:lstStyle/>
            <a:p>
              <a:endParaRPr lang="en-US"/>
            </a:p>
          </p:txBody>
        </p:sp>
        <p:sp>
          <p:nvSpPr>
            <p:cNvPr id="53" name="Line 892"/>
            <p:cNvSpPr>
              <a:spLocks noChangeShapeType="1"/>
            </p:cNvSpPr>
            <p:nvPr/>
          </p:nvSpPr>
          <p:spPr bwMode="auto">
            <a:xfrm>
              <a:off x="7783530" y="6053670"/>
              <a:ext cx="536575" cy="0"/>
            </a:xfrm>
            <a:prstGeom prst="line">
              <a:avLst/>
            </a:prstGeom>
            <a:noFill/>
            <a:ln w="28575">
              <a:solidFill>
                <a:schemeClr val="accent6">
                  <a:lumMod val="60000"/>
                  <a:lumOff val="40000"/>
                </a:schemeClr>
              </a:solidFill>
              <a:round/>
              <a:headEnd/>
              <a:tailEnd/>
            </a:ln>
          </p:spPr>
          <p:txBody>
            <a:bodyPr/>
            <a:lstStyle/>
            <a:p>
              <a:endParaRPr lang="en-US"/>
            </a:p>
          </p:txBody>
        </p:sp>
        <p:sp>
          <p:nvSpPr>
            <p:cNvPr id="54" name="Oval 893"/>
            <p:cNvSpPr>
              <a:spLocks noChangeArrowheads="1"/>
            </p:cNvSpPr>
            <p:nvPr/>
          </p:nvSpPr>
          <p:spPr bwMode="auto">
            <a:xfrm>
              <a:off x="7893067" y="5677433"/>
              <a:ext cx="325438" cy="311150"/>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5" name="Group 894"/>
            <p:cNvGrpSpPr>
              <a:grpSpLocks/>
            </p:cNvGrpSpPr>
            <p:nvPr/>
          </p:nvGrpSpPr>
          <p:grpSpPr bwMode="auto">
            <a:xfrm>
              <a:off x="7918467" y="5701245"/>
              <a:ext cx="274638" cy="263525"/>
              <a:chOff x="3813" y="1717"/>
              <a:chExt cx="231" cy="231"/>
            </a:xfrm>
          </p:grpSpPr>
          <p:sp>
            <p:nvSpPr>
              <p:cNvPr id="70" name="Freeform 895"/>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1" name="Freeform 896"/>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2" name="Freeform 897"/>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3" name="Freeform 898"/>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56" name="Oval 899"/>
            <p:cNvSpPr>
              <a:spLocks noChangeArrowheads="1"/>
            </p:cNvSpPr>
            <p:nvPr/>
          </p:nvSpPr>
          <p:spPr bwMode="auto">
            <a:xfrm>
              <a:off x="7515242" y="5826658"/>
              <a:ext cx="323850" cy="312737"/>
            </a:xfrm>
            <a:prstGeom prst="ellipse">
              <a:avLst/>
            </a:prstGeom>
            <a:solidFill>
              <a:schemeClr val="accent6">
                <a:lumMod val="20000"/>
                <a:lumOff val="80000"/>
              </a:schemeClr>
            </a:solid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7" name="Group 900"/>
            <p:cNvGrpSpPr>
              <a:grpSpLocks/>
            </p:cNvGrpSpPr>
            <p:nvPr/>
          </p:nvGrpSpPr>
          <p:grpSpPr bwMode="auto">
            <a:xfrm>
              <a:off x="7540642" y="5852058"/>
              <a:ext cx="273050" cy="263525"/>
              <a:chOff x="3813" y="1717"/>
              <a:chExt cx="231" cy="231"/>
            </a:xfrm>
            <a:noFill/>
          </p:grpSpPr>
          <p:sp>
            <p:nvSpPr>
              <p:cNvPr id="66" name="Freeform 901"/>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67" name="Freeform 902"/>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68" name="Freeform 903"/>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69" name="Freeform 904"/>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grpSp>
        <p:sp>
          <p:nvSpPr>
            <p:cNvPr id="58" name="Oval 905"/>
            <p:cNvSpPr>
              <a:spLocks noChangeArrowheads="1"/>
            </p:cNvSpPr>
            <p:nvPr/>
          </p:nvSpPr>
          <p:spPr bwMode="auto">
            <a:xfrm>
              <a:off x="8274067" y="5826658"/>
              <a:ext cx="323850" cy="312737"/>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9" name="Group 906"/>
            <p:cNvGrpSpPr>
              <a:grpSpLocks/>
            </p:cNvGrpSpPr>
            <p:nvPr/>
          </p:nvGrpSpPr>
          <p:grpSpPr bwMode="auto">
            <a:xfrm>
              <a:off x="8299467" y="5852058"/>
              <a:ext cx="273050" cy="263525"/>
              <a:chOff x="3813" y="1717"/>
              <a:chExt cx="231" cy="231"/>
            </a:xfrm>
          </p:grpSpPr>
          <p:sp>
            <p:nvSpPr>
              <p:cNvPr id="62" name="Freeform 907"/>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3" name="Freeform 908"/>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4" name="Freeform 909"/>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5" name="Freeform 910"/>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60" name="Rectangle 59"/>
            <p:cNvSpPr/>
            <p:nvPr/>
          </p:nvSpPr>
          <p:spPr bwMode="auto">
            <a:xfrm>
              <a:off x="7098291" y="5283132"/>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Security</a:t>
              </a:r>
            </a:p>
          </p:txBody>
        </p:sp>
        <p:sp>
          <p:nvSpPr>
            <p:cNvPr id="61" name="Rectangle 60"/>
            <p:cNvSpPr/>
            <p:nvPr/>
          </p:nvSpPr>
          <p:spPr bwMode="auto">
            <a:xfrm>
              <a:off x="7095710" y="4897844"/>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Controller</a:t>
              </a:r>
            </a:p>
          </p:txBody>
        </p:sp>
      </p:grpSp>
    </p:spTree>
    <p:extLst>
      <p:ext uri="{BB962C8B-B14F-4D97-AF65-F5344CB8AC3E}">
        <p14:creationId xmlns:p14="http://schemas.microsoft.com/office/powerpoint/2010/main" val="12710767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Proxy for HTTPS</a:t>
            </a:r>
          </a:p>
        </p:txBody>
      </p:sp>
      <p:grpSp>
        <p:nvGrpSpPr>
          <p:cNvPr id="4" name="Group 3"/>
          <p:cNvGrpSpPr/>
          <p:nvPr/>
        </p:nvGrpSpPr>
        <p:grpSpPr>
          <a:xfrm>
            <a:off x="2612572" y="1548130"/>
            <a:ext cx="6766560" cy="4681200"/>
            <a:chOff x="2612572" y="1548130"/>
            <a:chExt cx="6766560" cy="4681200"/>
          </a:xfrm>
        </p:grpSpPr>
        <p:graphicFrame>
          <p:nvGraphicFramePr>
            <p:cNvPr id="5" name="Object 1"/>
            <p:cNvGraphicFramePr>
              <a:graphicFrameLocks noChangeAspect="1"/>
            </p:cNvGraphicFramePr>
            <p:nvPr>
              <p:extLst>
                <p:ext uri="{D42A27DB-BD31-4B8C-83A1-F6EECF244321}">
                  <p14:modId xmlns:p14="http://schemas.microsoft.com/office/powerpoint/2010/main" val="362610891"/>
                </p:ext>
              </p:extLst>
            </p:nvPr>
          </p:nvGraphicFramePr>
          <p:xfrm>
            <a:off x="2612572" y="1548130"/>
            <a:ext cx="6766560" cy="4681200"/>
          </p:xfrm>
          <a:graphic>
            <a:graphicData uri="http://schemas.openxmlformats.org/presentationml/2006/ole">
              <mc:AlternateContent xmlns:mc="http://schemas.openxmlformats.org/markup-compatibility/2006">
                <mc:Choice xmlns:v="urn:schemas-microsoft-com:vml" Requires="v">
                  <p:oleObj spid="_x0000_s5127" r:id="rId3" imgW="11134069" imgH="7710390" progId="">
                    <p:embed/>
                  </p:oleObj>
                </mc:Choice>
                <mc:Fallback>
                  <p:oleObj r:id="rId3" imgW="11134069" imgH="771039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2572" y="1548130"/>
                          <a:ext cx="6766560" cy="4681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Picture 5"/>
            <p:cNvPicPr>
              <a:picLocks noChangeAspect="1"/>
            </p:cNvPicPr>
            <p:nvPr/>
          </p:nvPicPr>
          <p:blipFill>
            <a:blip r:embed="rId5"/>
            <a:stretch>
              <a:fillRect/>
            </a:stretch>
          </p:blipFill>
          <p:spPr>
            <a:xfrm>
              <a:off x="6383201" y="1700530"/>
              <a:ext cx="689742" cy="748030"/>
            </a:xfrm>
            <a:prstGeom prst="rect">
              <a:avLst/>
            </a:prstGeom>
          </p:spPr>
        </p:pic>
      </p:grpSp>
    </p:spTree>
    <p:extLst>
      <p:ext uri="{BB962C8B-B14F-4D97-AF65-F5344CB8AC3E}">
        <p14:creationId xmlns:p14="http://schemas.microsoft.com/office/powerpoint/2010/main" val="170979321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Proxy for </a:t>
            </a:r>
            <a:r>
              <a:rPr lang="en-US" altLang="zh-CN" dirty="0" smtClean="0"/>
              <a:t>LDAP</a:t>
            </a:r>
            <a:endParaRPr lang="en-US" dirty="0"/>
          </a:p>
        </p:txBody>
      </p:sp>
      <p:sp>
        <p:nvSpPr>
          <p:cNvPr id="3" name="Content Placeholder 2"/>
          <p:cNvSpPr>
            <a:spLocks noGrp="1"/>
          </p:cNvSpPr>
          <p:nvPr>
            <p:ph idx="1"/>
          </p:nvPr>
        </p:nvSpPr>
        <p:spPr>
          <a:xfrm>
            <a:off x="609440" y="1491343"/>
            <a:ext cx="3614217" cy="4865914"/>
          </a:xfrm>
        </p:spPr>
        <p:txBody>
          <a:bodyPr>
            <a:normAutofit fontScale="55000" lnSpcReduction="20000"/>
          </a:bodyPr>
          <a:lstStyle/>
          <a:p>
            <a:pPr>
              <a:buFontTx/>
              <a:buChar char="-"/>
            </a:pPr>
            <a:r>
              <a:rPr lang="en-US" dirty="0">
                <a:solidFill>
                  <a:schemeClr val="accent2">
                    <a:lumMod val="50000"/>
                  </a:schemeClr>
                </a:solidFill>
              </a:rPr>
              <a:t>RPAD listens LDAP port (389) in the public side;</a:t>
            </a:r>
          </a:p>
          <a:p>
            <a:pPr>
              <a:buFontTx/>
              <a:buChar char="-"/>
            </a:pPr>
            <a:r>
              <a:rPr lang="en-US" dirty="0">
                <a:solidFill>
                  <a:schemeClr val="accent2">
                    <a:lumMod val="50000"/>
                  </a:schemeClr>
                </a:solidFill>
              </a:rPr>
              <a:t>When receiving connection request from remote endpoint, RPAD accept it and create a new connection request to LDAP server (CMA)</a:t>
            </a:r>
          </a:p>
          <a:p>
            <a:pPr>
              <a:buFontTx/>
              <a:buChar char="-"/>
            </a:pPr>
            <a:r>
              <a:rPr lang="en-US" dirty="0">
                <a:solidFill>
                  <a:schemeClr val="accent2">
                    <a:lumMod val="50000"/>
                  </a:schemeClr>
                </a:solidFill>
              </a:rPr>
              <a:t>RPAD maintains the mapping between 2 sets of connections</a:t>
            </a:r>
          </a:p>
          <a:p>
            <a:pPr>
              <a:buFontTx/>
              <a:buChar char="-"/>
            </a:pPr>
            <a:r>
              <a:rPr lang="en-US" dirty="0">
                <a:solidFill>
                  <a:schemeClr val="accent2">
                    <a:lumMod val="50000"/>
                  </a:schemeClr>
                </a:solidFill>
              </a:rPr>
              <a:t>The LDAP request is transparently forward between endpoint and LDAP server</a:t>
            </a:r>
          </a:p>
          <a:p>
            <a:pPr>
              <a:buFontTx/>
              <a:buChar char="-"/>
            </a:pPr>
            <a:r>
              <a:rPr lang="en-US" dirty="0">
                <a:solidFill>
                  <a:srgbClr val="FF0000"/>
                </a:solidFill>
              </a:rPr>
              <a:t>When endpoint request to setup the TLS connection and get LDAP server’s response, endpoint may create TLS request to AS to setup the TLS connection </a:t>
            </a:r>
          </a:p>
          <a:p>
            <a:pPr>
              <a:buFontTx/>
              <a:buChar char="-"/>
            </a:pPr>
            <a:r>
              <a:rPr lang="en-US" dirty="0">
                <a:solidFill>
                  <a:schemeClr val="accent2">
                    <a:lumMod val="50000"/>
                  </a:schemeClr>
                </a:solidFill>
              </a:rPr>
              <a:t>RPAD access the TLS request and setup the TLS channel with endpoint</a:t>
            </a:r>
          </a:p>
          <a:p>
            <a:pPr>
              <a:buFontTx/>
              <a:buChar char="-"/>
            </a:pPr>
            <a:r>
              <a:rPr lang="en-US" dirty="0">
                <a:solidFill>
                  <a:schemeClr val="accent2">
                    <a:lumMod val="50000"/>
                  </a:schemeClr>
                </a:solidFill>
              </a:rPr>
              <a:t>RPAD request LDAP server  to setup the 2</a:t>
            </a:r>
            <a:r>
              <a:rPr lang="en-US" baseline="30000" dirty="0">
                <a:solidFill>
                  <a:schemeClr val="accent2">
                    <a:lumMod val="50000"/>
                  </a:schemeClr>
                </a:solidFill>
              </a:rPr>
              <a:t>nd</a:t>
            </a:r>
            <a:r>
              <a:rPr lang="en-US" dirty="0">
                <a:solidFill>
                  <a:schemeClr val="accent2">
                    <a:lumMod val="50000"/>
                  </a:schemeClr>
                </a:solidFill>
              </a:rPr>
              <a:t> section TLS connection</a:t>
            </a:r>
          </a:p>
          <a:p>
            <a:pPr>
              <a:buFontTx/>
              <a:buChar char="-"/>
            </a:pPr>
            <a:r>
              <a:rPr lang="en-US" dirty="0">
                <a:solidFill>
                  <a:schemeClr val="accent2">
                    <a:lumMod val="50000"/>
                  </a:schemeClr>
                </a:solidFill>
              </a:rPr>
              <a:t>All LDAP data will be transferred in TLS channel from now on</a:t>
            </a:r>
          </a:p>
          <a:p>
            <a:pPr>
              <a:buFontTx/>
              <a:buChar char="-"/>
            </a:pPr>
            <a:r>
              <a:rPr lang="en-US" dirty="0">
                <a:solidFill>
                  <a:srgbClr val="FF0000"/>
                </a:solidFill>
              </a:rPr>
              <a:t>RPAD is responsible for encrypt and decrypt the payload between 2 sections</a:t>
            </a:r>
          </a:p>
          <a:p>
            <a:endParaRPr lang="en-US" dirty="0"/>
          </a:p>
        </p:txBody>
      </p:sp>
      <p:pic>
        <p:nvPicPr>
          <p:cNvPr id="65" name="Picture 64"/>
          <p:cNvPicPr>
            <a:picLocks noChangeAspect="1"/>
          </p:cNvPicPr>
          <p:nvPr/>
        </p:nvPicPr>
        <p:blipFill>
          <a:blip r:embed="rId2"/>
          <a:stretch>
            <a:fillRect/>
          </a:stretch>
        </p:blipFill>
        <p:spPr>
          <a:xfrm>
            <a:off x="4310742" y="1328056"/>
            <a:ext cx="7200219" cy="5326743"/>
          </a:xfrm>
          <a:prstGeom prst="rect">
            <a:avLst/>
          </a:prstGeom>
        </p:spPr>
      </p:pic>
    </p:spTree>
    <p:extLst>
      <p:ext uri="{BB962C8B-B14F-4D97-AF65-F5344CB8AC3E}">
        <p14:creationId xmlns:p14="http://schemas.microsoft.com/office/powerpoint/2010/main" val="209060011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Reverse Proxy for XMPP</a:t>
            </a:r>
          </a:p>
        </p:txBody>
      </p:sp>
      <p:sp>
        <p:nvSpPr>
          <p:cNvPr id="3" name="Content Placeholder 2"/>
          <p:cNvSpPr>
            <a:spLocks noGrp="1"/>
          </p:cNvSpPr>
          <p:nvPr>
            <p:ph idx="1"/>
          </p:nvPr>
        </p:nvSpPr>
        <p:spPr>
          <a:xfrm>
            <a:off x="609441" y="1428750"/>
            <a:ext cx="4550387" cy="4678363"/>
          </a:xfrm>
        </p:spPr>
        <p:txBody>
          <a:bodyPr>
            <a:normAutofit fontScale="62500" lnSpcReduction="20000"/>
          </a:bodyPr>
          <a:lstStyle/>
          <a:p>
            <a:pPr>
              <a:buFontTx/>
              <a:buChar char="-"/>
            </a:pPr>
            <a:r>
              <a:rPr lang="en-US" altLang="zh-CN" dirty="0">
                <a:solidFill>
                  <a:schemeClr val="accent2">
                    <a:lumMod val="50000"/>
                  </a:schemeClr>
                </a:solidFill>
              </a:rPr>
              <a:t>RPAD</a:t>
            </a:r>
            <a:r>
              <a:rPr lang="en-US" dirty="0">
                <a:solidFill>
                  <a:schemeClr val="accent2">
                    <a:lumMod val="50000"/>
                  </a:schemeClr>
                </a:solidFill>
              </a:rPr>
              <a:t> listens XMPP port (5222) in the public side;</a:t>
            </a:r>
          </a:p>
          <a:p>
            <a:pPr>
              <a:buFontTx/>
              <a:buChar char="-"/>
            </a:pPr>
            <a:r>
              <a:rPr lang="en-US" dirty="0">
                <a:solidFill>
                  <a:schemeClr val="accent2">
                    <a:lumMod val="50000"/>
                  </a:schemeClr>
                </a:solidFill>
              </a:rPr>
              <a:t>When receiving connection request from remote endpoint, RPAD accept it and create a new connection request to XMPP server (CMA)</a:t>
            </a:r>
          </a:p>
          <a:p>
            <a:pPr>
              <a:buFontTx/>
              <a:buChar char="-"/>
            </a:pPr>
            <a:r>
              <a:rPr lang="en-US" dirty="0">
                <a:solidFill>
                  <a:schemeClr val="accent2">
                    <a:lumMod val="50000"/>
                  </a:schemeClr>
                </a:solidFill>
              </a:rPr>
              <a:t>RPAD maintains the mapping between 2 sets of connections</a:t>
            </a:r>
          </a:p>
          <a:p>
            <a:pPr>
              <a:buFontTx/>
              <a:buChar char="-"/>
            </a:pPr>
            <a:r>
              <a:rPr lang="en-US" dirty="0">
                <a:solidFill>
                  <a:schemeClr val="accent2">
                    <a:lumMod val="50000"/>
                  </a:schemeClr>
                </a:solidFill>
              </a:rPr>
              <a:t>The XMPP request is transparently forward between endpoint and XMPP server</a:t>
            </a:r>
          </a:p>
          <a:p>
            <a:pPr>
              <a:buFontTx/>
              <a:buChar char="-"/>
            </a:pPr>
            <a:r>
              <a:rPr lang="en-US" dirty="0">
                <a:solidFill>
                  <a:srgbClr val="FF0000"/>
                </a:solidFill>
              </a:rPr>
              <a:t>When endpoint request to setup the TLS connection and get XMPP server’s response, endpoint may create TLS request to AS to setup the TLS connection </a:t>
            </a:r>
          </a:p>
          <a:p>
            <a:pPr>
              <a:buFontTx/>
              <a:buChar char="-"/>
            </a:pPr>
            <a:r>
              <a:rPr lang="en-US" dirty="0">
                <a:solidFill>
                  <a:schemeClr val="accent2">
                    <a:lumMod val="50000"/>
                  </a:schemeClr>
                </a:solidFill>
              </a:rPr>
              <a:t>RPAD access the TLS request and setup the TLS channel with endpoint</a:t>
            </a:r>
          </a:p>
          <a:p>
            <a:pPr>
              <a:buFontTx/>
              <a:buChar char="-"/>
            </a:pPr>
            <a:r>
              <a:rPr lang="en-US" dirty="0">
                <a:solidFill>
                  <a:schemeClr val="accent2">
                    <a:lumMod val="50000"/>
                  </a:schemeClr>
                </a:solidFill>
              </a:rPr>
              <a:t>RPAD request XMPP server  to setup the 2</a:t>
            </a:r>
            <a:r>
              <a:rPr lang="en-US" baseline="30000" dirty="0">
                <a:solidFill>
                  <a:schemeClr val="accent2">
                    <a:lumMod val="50000"/>
                  </a:schemeClr>
                </a:solidFill>
              </a:rPr>
              <a:t>nd</a:t>
            </a:r>
            <a:r>
              <a:rPr lang="en-US" dirty="0">
                <a:solidFill>
                  <a:schemeClr val="accent2">
                    <a:lumMod val="50000"/>
                  </a:schemeClr>
                </a:solidFill>
              </a:rPr>
              <a:t> section TLS connection</a:t>
            </a:r>
          </a:p>
          <a:p>
            <a:pPr>
              <a:buFontTx/>
              <a:buChar char="-"/>
            </a:pPr>
            <a:r>
              <a:rPr lang="en-US" dirty="0">
                <a:solidFill>
                  <a:schemeClr val="accent2">
                    <a:lumMod val="50000"/>
                  </a:schemeClr>
                </a:solidFill>
              </a:rPr>
              <a:t>All XMPP data will be transferred in TLS channel from now on</a:t>
            </a:r>
          </a:p>
          <a:p>
            <a:pPr>
              <a:buFontTx/>
              <a:buChar char="-"/>
            </a:pPr>
            <a:r>
              <a:rPr lang="en-US" dirty="0">
                <a:solidFill>
                  <a:srgbClr val="FF0000"/>
                </a:solidFill>
              </a:rPr>
              <a:t>RPAD is responsible for encrypt and decrypt the payload between 2 sections</a:t>
            </a:r>
          </a:p>
          <a:p>
            <a:endParaRPr lang="en-US" dirty="0"/>
          </a:p>
        </p:txBody>
      </p:sp>
      <p:pic>
        <p:nvPicPr>
          <p:cNvPr id="4" name="Picture 3"/>
          <p:cNvPicPr>
            <a:picLocks noChangeAspect="1"/>
          </p:cNvPicPr>
          <p:nvPr/>
        </p:nvPicPr>
        <p:blipFill>
          <a:blip r:embed="rId2"/>
          <a:stretch>
            <a:fillRect/>
          </a:stretch>
        </p:blipFill>
        <p:spPr>
          <a:xfrm>
            <a:off x="5715000" y="1428750"/>
            <a:ext cx="6237514" cy="4678363"/>
          </a:xfrm>
          <a:prstGeom prst="rect">
            <a:avLst/>
          </a:prstGeom>
        </p:spPr>
      </p:pic>
    </p:spTree>
    <p:extLst>
      <p:ext uri="{BB962C8B-B14F-4D97-AF65-F5344CB8AC3E}">
        <p14:creationId xmlns:p14="http://schemas.microsoft.com/office/powerpoint/2010/main" val="13895590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RPAD</a:t>
            </a:r>
            <a:r>
              <a:rPr lang="zh-CN" altLang="en-US" dirty="0" smtClean="0"/>
              <a:t> </a:t>
            </a:r>
            <a:r>
              <a:rPr lang="en-US" altLang="zh-CN" dirty="0" smtClean="0"/>
              <a:t>SIP</a:t>
            </a:r>
            <a:r>
              <a:rPr lang="zh-CN" altLang="en-US" dirty="0" smtClean="0"/>
              <a:t> </a:t>
            </a:r>
            <a:r>
              <a:rPr lang="en-US" altLang="zh-CN" dirty="0" smtClean="0"/>
              <a:t>Traversal</a:t>
            </a:r>
            <a:endParaRPr lang="en-US" dirty="0"/>
          </a:p>
        </p:txBody>
      </p:sp>
      <p:grpSp>
        <p:nvGrpSpPr>
          <p:cNvPr id="4" name="Group 3"/>
          <p:cNvGrpSpPr/>
          <p:nvPr/>
        </p:nvGrpSpPr>
        <p:grpSpPr>
          <a:xfrm>
            <a:off x="1343781" y="1173162"/>
            <a:ext cx="8654524" cy="5131328"/>
            <a:chOff x="135467" y="1119192"/>
            <a:chExt cx="8654524" cy="5131328"/>
          </a:xfrm>
        </p:grpSpPr>
        <p:sp>
          <p:nvSpPr>
            <p:cNvPr id="5" name="AutoShape 753"/>
            <p:cNvSpPr>
              <a:spLocks noChangeArrowheads="1"/>
            </p:cNvSpPr>
            <p:nvPr/>
          </p:nvSpPr>
          <p:spPr bwMode="auto">
            <a:xfrm>
              <a:off x="327028" y="2883470"/>
              <a:ext cx="6467475" cy="1318589"/>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Core Service</a:t>
              </a:r>
              <a:endParaRPr lang="en-US" sz="1400" dirty="0">
                <a:solidFill>
                  <a:schemeClr val="accent5">
                    <a:lumMod val="40000"/>
                    <a:lumOff val="60000"/>
                  </a:schemeClr>
                </a:solidFill>
              </a:endParaRPr>
            </a:p>
          </p:txBody>
        </p:sp>
        <p:sp>
          <p:nvSpPr>
            <p:cNvPr id="6" name="AutoShape 757"/>
            <p:cNvSpPr>
              <a:spLocks noChangeArrowheads="1"/>
            </p:cNvSpPr>
            <p:nvPr/>
          </p:nvSpPr>
          <p:spPr bwMode="auto">
            <a:xfrm>
              <a:off x="327028" y="4349746"/>
              <a:ext cx="6467475" cy="806381"/>
            </a:xfrm>
            <a:prstGeom prst="roundRect">
              <a:avLst>
                <a:gd name="adj" fmla="val 1518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Stack</a:t>
              </a:r>
              <a:endParaRPr lang="en-US" sz="1400" dirty="0">
                <a:solidFill>
                  <a:schemeClr val="accent5">
                    <a:lumMod val="40000"/>
                    <a:lumOff val="60000"/>
                  </a:schemeClr>
                </a:solidFill>
              </a:endParaRPr>
            </a:p>
          </p:txBody>
        </p:sp>
        <p:sp>
          <p:nvSpPr>
            <p:cNvPr id="7" name="AutoShape 751"/>
            <p:cNvSpPr>
              <a:spLocks noChangeArrowheads="1"/>
            </p:cNvSpPr>
            <p:nvPr/>
          </p:nvSpPr>
          <p:spPr bwMode="auto">
            <a:xfrm>
              <a:off x="327028" y="1740219"/>
              <a:ext cx="6467475" cy="1019918"/>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WEB Management</a:t>
              </a:r>
              <a:endParaRPr lang="en-US" sz="1400" dirty="0">
                <a:solidFill>
                  <a:schemeClr val="accent5">
                    <a:lumMod val="40000"/>
                    <a:lumOff val="60000"/>
                  </a:schemeClr>
                </a:solidFill>
              </a:endParaRPr>
            </a:p>
          </p:txBody>
        </p:sp>
        <p:sp>
          <p:nvSpPr>
            <p:cNvPr id="8" name="AutoShape 756"/>
            <p:cNvSpPr>
              <a:spLocks noChangeArrowheads="1"/>
            </p:cNvSpPr>
            <p:nvPr/>
          </p:nvSpPr>
          <p:spPr bwMode="auto">
            <a:xfrm>
              <a:off x="327028" y="5303434"/>
              <a:ext cx="6467475" cy="947086"/>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Media Traversal</a:t>
              </a:r>
              <a:endParaRPr lang="en-US" sz="1400" dirty="0">
                <a:solidFill>
                  <a:schemeClr val="accent5">
                    <a:lumMod val="40000"/>
                    <a:lumOff val="60000"/>
                  </a:schemeClr>
                </a:solidFill>
              </a:endParaRPr>
            </a:p>
          </p:txBody>
        </p:sp>
        <p:sp>
          <p:nvSpPr>
            <p:cNvPr id="9" name="AutoShape 784"/>
            <p:cNvSpPr>
              <a:spLocks noChangeArrowheads="1"/>
            </p:cNvSpPr>
            <p:nvPr/>
          </p:nvSpPr>
          <p:spPr bwMode="auto">
            <a:xfrm>
              <a:off x="6918328" y="1740219"/>
              <a:ext cx="1839927" cy="800313"/>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Flex GUI</a:t>
              </a:r>
              <a:endParaRPr lang="en-US" sz="1400" dirty="0">
                <a:solidFill>
                  <a:schemeClr val="accent5">
                    <a:lumMod val="40000"/>
                    <a:lumOff val="60000"/>
                  </a:schemeClr>
                </a:solidFill>
              </a:endParaRPr>
            </a:p>
          </p:txBody>
        </p:sp>
        <p:sp>
          <p:nvSpPr>
            <p:cNvPr id="10" name="AutoShape 976"/>
            <p:cNvSpPr>
              <a:spLocks noChangeArrowheads="1"/>
            </p:cNvSpPr>
            <p:nvPr/>
          </p:nvSpPr>
          <p:spPr bwMode="auto">
            <a:xfrm>
              <a:off x="4763396" y="1119192"/>
              <a:ext cx="2042583" cy="361950"/>
            </a:xfrm>
            <a:prstGeom prst="roundRect">
              <a:avLst>
                <a:gd name="adj" fmla="val 29597"/>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lgn="ctr">
                <a:lnSpc>
                  <a:spcPct val="90000"/>
                </a:lnSpc>
                <a:buClr>
                  <a:schemeClr val="bg1"/>
                </a:buClr>
                <a:buSzPct val="110000"/>
              </a:pPr>
              <a:r>
                <a:rPr lang="en-US" sz="1400" dirty="0" smtClean="0">
                  <a:solidFill>
                    <a:schemeClr val="accent5">
                      <a:lumMod val="40000"/>
                      <a:lumOff val="60000"/>
                    </a:schemeClr>
                  </a:solidFill>
                </a:rPr>
                <a:t>XMA</a:t>
              </a:r>
              <a:endParaRPr lang="en-US" sz="1400" dirty="0">
                <a:solidFill>
                  <a:schemeClr val="accent5">
                    <a:lumMod val="40000"/>
                    <a:lumOff val="60000"/>
                  </a:schemeClr>
                </a:solidFill>
              </a:endParaRPr>
            </a:p>
          </p:txBody>
        </p:sp>
        <p:sp>
          <p:nvSpPr>
            <p:cNvPr id="11" name="Can 10"/>
            <p:cNvSpPr/>
            <p:nvPr/>
          </p:nvSpPr>
          <p:spPr bwMode="auto">
            <a:xfrm>
              <a:off x="7682148" y="2908871"/>
              <a:ext cx="558908" cy="881990"/>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eaLnBrk="0" hangingPunct="0"/>
              <a:endParaRPr lang="en-US" sz="1400" smtClean="0">
                <a:solidFill>
                  <a:schemeClr val="accent6">
                    <a:lumMod val="40000"/>
                    <a:lumOff val="60000"/>
                  </a:schemeClr>
                </a:solidFill>
                <a:latin typeface="Arial" charset="0"/>
                <a:cs typeface="Arial" charset="0"/>
              </a:endParaRPr>
            </a:p>
          </p:txBody>
        </p:sp>
        <p:sp>
          <p:nvSpPr>
            <p:cNvPr id="12" name="Can 11"/>
            <p:cNvSpPr/>
            <p:nvPr/>
          </p:nvSpPr>
          <p:spPr bwMode="auto">
            <a:xfrm>
              <a:off x="7196183" y="3193494"/>
              <a:ext cx="574462" cy="802681"/>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eaLnBrk="0" hangingPunct="0"/>
              <a:endParaRPr lang="en-US" sz="1400" smtClean="0">
                <a:solidFill>
                  <a:schemeClr val="accent6">
                    <a:lumMod val="40000"/>
                    <a:lumOff val="60000"/>
                  </a:schemeClr>
                </a:solidFill>
                <a:latin typeface="Arial" charset="0"/>
                <a:cs typeface="Arial" charset="0"/>
              </a:endParaRPr>
            </a:p>
          </p:txBody>
        </p:sp>
        <p:sp>
          <p:nvSpPr>
            <p:cNvPr id="13" name="Rectangle 12"/>
            <p:cNvSpPr/>
            <p:nvPr/>
          </p:nvSpPr>
          <p:spPr bwMode="auto">
            <a:xfrm>
              <a:off x="2097710" y="1915010"/>
              <a:ext cx="490151"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User</a:t>
              </a:r>
            </a:p>
          </p:txBody>
        </p:sp>
        <p:sp>
          <p:nvSpPr>
            <p:cNvPr id="14" name="Rectangle 13"/>
            <p:cNvSpPr/>
            <p:nvPr/>
          </p:nvSpPr>
          <p:spPr bwMode="auto">
            <a:xfrm>
              <a:off x="5536923" y="1915010"/>
              <a:ext cx="88179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VC2  Agent</a:t>
              </a:r>
            </a:p>
          </p:txBody>
        </p:sp>
        <p:sp>
          <p:nvSpPr>
            <p:cNvPr id="15" name="Rectangle 14"/>
            <p:cNvSpPr/>
            <p:nvPr/>
          </p:nvSpPr>
          <p:spPr bwMode="auto">
            <a:xfrm>
              <a:off x="3229861" y="4536020"/>
              <a:ext cx="1476000" cy="473613"/>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H.323 Stack (Radvision)</a:t>
              </a:r>
            </a:p>
          </p:txBody>
        </p:sp>
        <p:sp>
          <p:nvSpPr>
            <p:cNvPr id="16" name="Rectangle 15"/>
            <p:cNvSpPr/>
            <p:nvPr/>
          </p:nvSpPr>
          <p:spPr bwMode="auto">
            <a:xfrm>
              <a:off x="5046531" y="4536020"/>
              <a:ext cx="1221488" cy="467061"/>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SIP Stack (Jain SIP)</a:t>
              </a:r>
            </a:p>
          </p:txBody>
        </p:sp>
        <p:sp>
          <p:nvSpPr>
            <p:cNvPr id="17" name="Rectangle 16"/>
            <p:cNvSpPr/>
            <p:nvPr/>
          </p:nvSpPr>
          <p:spPr bwMode="auto">
            <a:xfrm>
              <a:off x="3237078" y="3118176"/>
              <a:ext cx="1476000" cy="86374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H.323 Core Service </a:t>
              </a:r>
            </a:p>
          </p:txBody>
        </p:sp>
        <p:sp>
          <p:nvSpPr>
            <p:cNvPr id="18" name="Rectangle 17"/>
            <p:cNvSpPr/>
            <p:nvPr/>
          </p:nvSpPr>
          <p:spPr bwMode="auto">
            <a:xfrm>
              <a:off x="3235392" y="5413833"/>
              <a:ext cx="3032627" cy="28265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Media Traversal Controller</a:t>
              </a:r>
            </a:p>
          </p:txBody>
        </p:sp>
        <p:sp>
          <p:nvSpPr>
            <p:cNvPr id="19" name="Rectangle 18"/>
            <p:cNvSpPr/>
            <p:nvPr/>
          </p:nvSpPr>
          <p:spPr bwMode="auto">
            <a:xfrm>
              <a:off x="3235391" y="5887010"/>
              <a:ext cx="3032628" cy="258388"/>
            </a:xfrm>
            <a:prstGeom prst="rect">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rPr>
                <a:t>Media Traversal Node</a:t>
              </a:r>
            </a:p>
          </p:txBody>
        </p:sp>
        <p:sp>
          <p:nvSpPr>
            <p:cNvPr id="20" name="Rectangle 19"/>
            <p:cNvSpPr/>
            <p:nvPr/>
          </p:nvSpPr>
          <p:spPr bwMode="auto">
            <a:xfrm>
              <a:off x="1428436" y="3118176"/>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HTTPS Reverse Proxy</a:t>
              </a:r>
            </a:p>
          </p:txBody>
        </p:sp>
        <p:sp>
          <p:nvSpPr>
            <p:cNvPr id="21" name="Rectangle 20"/>
            <p:cNvSpPr/>
            <p:nvPr/>
          </p:nvSpPr>
          <p:spPr bwMode="auto">
            <a:xfrm>
              <a:off x="1428436" y="3723111"/>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XMPP Reverse Proxy</a:t>
              </a:r>
            </a:p>
          </p:txBody>
        </p:sp>
        <p:sp>
          <p:nvSpPr>
            <p:cNvPr id="22" name="Rectangle 21"/>
            <p:cNvSpPr/>
            <p:nvPr/>
          </p:nvSpPr>
          <p:spPr bwMode="auto">
            <a:xfrm>
              <a:off x="1428436" y="3423205"/>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LDAP Reverse Proxy</a:t>
              </a:r>
            </a:p>
          </p:txBody>
        </p:sp>
        <p:sp>
          <p:nvSpPr>
            <p:cNvPr id="23" name="Up-Down Arrow 22"/>
            <p:cNvSpPr/>
            <p:nvPr/>
          </p:nvSpPr>
          <p:spPr bwMode="auto">
            <a:xfrm rot="5400000">
              <a:off x="6831373" y="1886979"/>
              <a:ext cx="251999" cy="56326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24" name="Elbow Connector 23"/>
            <p:cNvCxnSpPr/>
            <p:nvPr/>
          </p:nvCxnSpPr>
          <p:spPr bwMode="auto">
            <a:xfrm rot="16200000" flipV="1">
              <a:off x="3461727" y="2303887"/>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25" name="Flowchart: Alternate Process 49"/>
            <p:cNvSpPr/>
            <p:nvPr/>
          </p:nvSpPr>
          <p:spPr bwMode="auto">
            <a:xfrm>
              <a:off x="639765" y="2534799"/>
              <a:ext cx="5989605" cy="45719"/>
            </a:xfrm>
            <a:prstGeom prst="flowChartAlternateProcess">
              <a:avLst/>
            </a:prstGeom>
            <a:solidFill>
              <a:schemeClr val="accent5">
                <a:lumMod val="40000"/>
                <a:lumOff val="60000"/>
              </a:schemeClr>
            </a:solidFill>
            <a:ln w="9525" cap="flat" cmpd="sng" algn="ctr">
              <a:solidFill>
                <a:schemeClr val="accent5">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26" name="Straight Connector 25"/>
            <p:cNvCxnSpPr>
              <a:stCxn id="60" idx="2"/>
            </p:cNvCxnSpPr>
            <p:nvPr/>
          </p:nvCxnSpPr>
          <p:spPr bwMode="auto">
            <a:xfrm>
              <a:off x="5053553" y="2275010"/>
              <a:ext cx="0" cy="265522"/>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27" name="Straight Connector 26"/>
            <p:cNvCxnSpPr>
              <a:stCxn id="38" idx="2"/>
            </p:cNvCxnSpPr>
            <p:nvPr/>
          </p:nvCxnSpPr>
          <p:spPr bwMode="auto">
            <a:xfrm>
              <a:off x="2342786"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28" name="Straight Connector 27"/>
            <p:cNvCxnSpPr/>
            <p:nvPr/>
          </p:nvCxnSpPr>
          <p:spPr bwMode="auto">
            <a:xfrm flipH="1">
              <a:off x="4904111" y="5696483"/>
              <a:ext cx="1" cy="190527"/>
            </a:xfrm>
            <a:prstGeom prst="line">
              <a:avLst/>
            </a:prstGeom>
            <a:solidFill>
              <a:srgbClr val="C0C0C0"/>
            </a:solidFill>
            <a:ln w="9525" cap="flat" cmpd="sng" algn="ctr">
              <a:solidFill>
                <a:srgbClr val="0070C0"/>
              </a:solidFill>
              <a:prstDash val="solid"/>
              <a:round/>
              <a:headEnd type="triangle" w="med" len="med"/>
              <a:tailEnd type="triangle" w="med" len="med"/>
            </a:ln>
            <a:effectLst/>
          </p:spPr>
        </p:cxnSp>
        <p:sp>
          <p:nvSpPr>
            <p:cNvPr id="29" name="Up-Down Arrow 28"/>
            <p:cNvSpPr/>
            <p:nvPr/>
          </p:nvSpPr>
          <p:spPr bwMode="auto">
            <a:xfrm>
              <a:off x="5851820" y="1485531"/>
              <a:ext cx="252000" cy="421012"/>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30" name="Straight Connector 29"/>
            <p:cNvCxnSpPr>
              <a:stCxn id="39" idx="2"/>
            </p:cNvCxnSpPr>
            <p:nvPr/>
          </p:nvCxnSpPr>
          <p:spPr bwMode="auto">
            <a:xfrm>
              <a:off x="5977820"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31" name="TextBox 30"/>
            <p:cNvSpPr txBox="1"/>
            <p:nvPr/>
          </p:nvSpPr>
          <p:spPr>
            <a:xfrm>
              <a:off x="7265500" y="3305169"/>
              <a:ext cx="1135024" cy="276999"/>
            </a:xfrm>
            <a:prstGeom prst="rect">
              <a:avLst/>
            </a:prstGeom>
            <a:noFill/>
            <a:scene3d>
              <a:camera prst="orthographicFront"/>
              <a:lightRig rig="freezing" dir="t"/>
            </a:scene3d>
            <a:sp3d prstMaterial="matte"/>
          </p:spPr>
          <p:txBody>
            <a:bodyPr wrap="square" rtlCol="0">
              <a:spAutoFit/>
            </a:bodyPr>
            <a:lstStyle/>
            <a:p>
              <a:r>
                <a:rPr lang="en-US" sz="1200" dirty="0" smtClean="0">
                  <a:solidFill>
                    <a:schemeClr val="accent5">
                      <a:lumMod val="40000"/>
                      <a:lumOff val="60000"/>
                    </a:schemeClr>
                  </a:solidFill>
                </a:rPr>
                <a:t>PostgreSQL</a:t>
              </a:r>
              <a:endParaRPr lang="en-US" sz="1200" dirty="0">
                <a:solidFill>
                  <a:schemeClr val="accent5">
                    <a:lumMod val="40000"/>
                    <a:lumOff val="60000"/>
                  </a:schemeClr>
                </a:solidFill>
              </a:endParaRPr>
            </a:p>
          </p:txBody>
        </p:sp>
        <p:sp>
          <p:nvSpPr>
            <p:cNvPr id="32" name="Up-Down Arrow 31"/>
            <p:cNvSpPr/>
            <p:nvPr/>
          </p:nvSpPr>
          <p:spPr bwMode="auto">
            <a:xfrm rot="5400000">
              <a:off x="6878482" y="3244734"/>
              <a:ext cx="252000" cy="69767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33" name="Rectangle 32"/>
            <p:cNvSpPr/>
            <p:nvPr/>
          </p:nvSpPr>
          <p:spPr bwMode="auto">
            <a:xfrm>
              <a:off x="4685246" y="1915010"/>
              <a:ext cx="73661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Admin</a:t>
              </a:r>
            </a:p>
          </p:txBody>
        </p:sp>
        <p:sp>
          <p:nvSpPr>
            <p:cNvPr id="34" name="Rectangle 33"/>
            <p:cNvSpPr/>
            <p:nvPr/>
          </p:nvSpPr>
          <p:spPr bwMode="auto">
            <a:xfrm>
              <a:off x="2702923" y="1915010"/>
              <a:ext cx="914369"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indent="0" algn="ctr" eaLnBrk="0" hangingPunct="0">
                <a:lnSpc>
                  <a:spcPct val="100000"/>
                </a:lnSpc>
                <a:spcBef>
                  <a:spcPct val="50000"/>
                </a:spcBef>
                <a:buClrTx/>
                <a:buSzTx/>
                <a:buFontTx/>
                <a:buNone/>
                <a:tabLst/>
              </a:pPr>
              <a:r>
                <a:rPr lang="en-US" sz="800" dirty="0" smtClean="0">
                  <a:solidFill>
                    <a:srgbClr val="C2C3C4"/>
                  </a:solidFill>
                </a:rPr>
                <a:t>Maintenance</a:t>
              </a:r>
            </a:p>
          </p:txBody>
        </p:sp>
        <p:sp>
          <p:nvSpPr>
            <p:cNvPr id="35" name="Rectangle 34"/>
            <p:cNvSpPr/>
            <p:nvPr/>
          </p:nvSpPr>
          <p:spPr bwMode="auto">
            <a:xfrm>
              <a:off x="3732354" y="1915010"/>
              <a:ext cx="837830"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Configuration</a:t>
              </a:r>
            </a:p>
          </p:txBody>
        </p:sp>
        <p:cxnSp>
          <p:nvCxnSpPr>
            <p:cNvPr id="36" name="Straight Connector 35"/>
            <p:cNvCxnSpPr>
              <a:stCxn id="61" idx="2"/>
            </p:cNvCxnSpPr>
            <p:nvPr/>
          </p:nvCxnSpPr>
          <p:spPr bwMode="auto">
            <a:xfrm>
              <a:off x="3160108"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37" name="Straight Connector 36"/>
            <p:cNvCxnSpPr>
              <a:stCxn id="62" idx="2"/>
            </p:cNvCxnSpPr>
            <p:nvPr/>
          </p:nvCxnSpPr>
          <p:spPr bwMode="auto">
            <a:xfrm>
              <a:off x="4151269"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38" name="Rectangle 37"/>
            <p:cNvSpPr/>
            <p:nvPr/>
          </p:nvSpPr>
          <p:spPr bwMode="auto">
            <a:xfrm>
              <a:off x="5054997" y="3118175"/>
              <a:ext cx="1221489" cy="856935"/>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SIP Core Service</a:t>
              </a:r>
            </a:p>
          </p:txBody>
        </p:sp>
        <p:sp>
          <p:nvSpPr>
            <p:cNvPr id="39" name="Up-Down Arrow 38"/>
            <p:cNvSpPr/>
            <p:nvPr/>
          </p:nvSpPr>
          <p:spPr bwMode="auto">
            <a:xfrm>
              <a:off x="3390693" y="2580518"/>
              <a:ext cx="252000" cy="493671"/>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40" name="Up-Down Arrow 39"/>
            <p:cNvSpPr/>
            <p:nvPr/>
          </p:nvSpPr>
          <p:spPr bwMode="auto">
            <a:xfrm>
              <a:off x="3390693" y="3992044"/>
              <a:ext cx="252000" cy="510107"/>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cxnSp>
          <p:nvCxnSpPr>
            <p:cNvPr id="41" name="Straight Connector 40"/>
            <p:cNvCxnSpPr/>
            <p:nvPr/>
          </p:nvCxnSpPr>
          <p:spPr bwMode="auto">
            <a:xfrm>
              <a:off x="135467" y="4720559"/>
              <a:ext cx="4878859" cy="0"/>
            </a:xfrm>
            <a:prstGeom prst="line">
              <a:avLst/>
            </a:prstGeom>
            <a:solidFill>
              <a:srgbClr val="C0C0C0"/>
            </a:solidFill>
            <a:ln w="76200" cap="flat" cmpd="sng" algn="ctr">
              <a:solidFill>
                <a:srgbClr val="00B050"/>
              </a:solidFill>
              <a:prstDash val="sysDot"/>
              <a:round/>
              <a:headEnd type="triangle" w="med" len="med"/>
              <a:tailEnd type="none" w="med" len="med"/>
            </a:ln>
            <a:effectLst/>
          </p:spPr>
        </p:cxnSp>
        <p:cxnSp>
          <p:nvCxnSpPr>
            <p:cNvPr id="42" name="Straight Connector 41"/>
            <p:cNvCxnSpPr/>
            <p:nvPr/>
          </p:nvCxnSpPr>
          <p:spPr bwMode="auto">
            <a:xfrm flipV="1">
              <a:off x="5181598" y="3401368"/>
              <a:ext cx="0" cy="1319192"/>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43" name="Straight Connector 42"/>
            <p:cNvCxnSpPr/>
            <p:nvPr/>
          </p:nvCxnSpPr>
          <p:spPr bwMode="auto">
            <a:xfrm flipV="1">
              <a:off x="6115803" y="3423205"/>
              <a:ext cx="0" cy="1297355"/>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44" name="Straight Connector 43"/>
            <p:cNvCxnSpPr/>
            <p:nvPr/>
          </p:nvCxnSpPr>
          <p:spPr bwMode="auto">
            <a:xfrm flipH="1">
              <a:off x="5156200" y="3342099"/>
              <a:ext cx="985004" cy="0"/>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45" name="Elbow Connector 98"/>
            <p:cNvCxnSpPr>
              <a:endCxn id="65" idx="1"/>
            </p:cNvCxnSpPr>
            <p:nvPr/>
          </p:nvCxnSpPr>
          <p:spPr bwMode="auto">
            <a:xfrm rot="5400000" flipH="1" flipV="1">
              <a:off x="4049237" y="4408074"/>
              <a:ext cx="1867190" cy="144329"/>
            </a:xfrm>
            <a:prstGeom prst="bentConnector2">
              <a:avLst/>
            </a:prstGeom>
            <a:solidFill>
              <a:srgbClr val="C0C0C0"/>
            </a:solidFill>
            <a:ln w="9525" cap="flat" cmpd="sng" algn="ctr">
              <a:solidFill>
                <a:srgbClr val="0070C0"/>
              </a:solidFill>
              <a:prstDash val="solid"/>
              <a:round/>
              <a:headEnd type="triangle" w="med" len="med"/>
              <a:tailEnd type="triangle" w="med" len="med"/>
            </a:ln>
            <a:effectLst/>
          </p:spPr>
        </p:cxnSp>
        <p:cxnSp>
          <p:nvCxnSpPr>
            <p:cNvPr id="46" name="Straight Connector 45"/>
            <p:cNvCxnSpPr/>
            <p:nvPr/>
          </p:nvCxnSpPr>
          <p:spPr bwMode="auto">
            <a:xfrm flipV="1">
              <a:off x="135467" y="5986995"/>
              <a:ext cx="3094394" cy="6522"/>
            </a:xfrm>
            <a:prstGeom prst="line">
              <a:avLst/>
            </a:prstGeom>
            <a:solidFill>
              <a:srgbClr val="C0C0C0"/>
            </a:solidFill>
            <a:ln w="76200" cap="flat" cmpd="sng" algn="ctr">
              <a:solidFill>
                <a:schemeClr val="tx1"/>
              </a:solidFill>
              <a:prstDash val="sysDot"/>
              <a:round/>
              <a:headEnd type="triangle" w="med" len="med"/>
              <a:tailEnd type="none" w="med" len="med"/>
            </a:ln>
            <a:effectLst/>
          </p:spPr>
        </p:cxnSp>
        <p:sp>
          <p:nvSpPr>
            <p:cNvPr id="47" name="AutoShape 750"/>
            <p:cNvSpPr>
              <a:spLocks noChangeArrowheads="1"/>
            </p:cNvSpPr>
            <p:nvPr/>
          </p:nvSpPr>
          <p:spPr bwMode="auto">
            <a:xfrm>
              <a:off x="6918328" y="4349746"/>
              <a:ext cx="1871663" cy="1900774"/>
            </a:xfrm>
            <a:prstGeom prst="roundRect">
              <a:avLst>
                <a:gd name="adj" fmla="val 456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System Manager</a:t>
              </a:r>
              <a:endParaRPr lang="en-US" sz="1400" dirty="0">
                <a:solidFill>
                  <a:schemeClr val="accent5">
                    <a:lumMod val="40000"/>
                    <a:lumOff val="60000"/>
                  </a:schemeClr>
                </a:solidFill>
              </a:endParaRPr>
            </a:p>
          </p:txBody>
        </p:sp>
        <p:sp>
          <p:nvSpPr>
            <p:cNvPr id="48" name="Freeform 888"/>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close/>
                </a:path>
              </a:pathLst>
            </a:custGeom>
            <a:solidFill>
              <a:srgbClr val="D9DADD"/>
            </a:solidFill>
            <a:ln w="9525">
              <a:noFill/>
              <a:round/>
              <a:headEnd/>
              <a:tailEnd/>
            </a:ln>
          </p:spPr>
          <p:txBody>
            <a:bodyPr/>
            <a:lstStyle/>
            <a:p>
              <a:endParaRPr lang="en-US"/>
            </a:p>
          </p:txBody>
        </p:sp>
        <p:sp>
          <p:nvSpPr>
            <p:cNvPr id="49" name="Freeform 889"/>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path>
              </a:pathLst>
            </a:custGeom>
            <a:solidFill>
              <a:schemeClr val="accent6">
                <a:lumMod val="40000"/>
                <a:lumOff val="60000"/>
              </a:schemeClr>
            </a:solidFill>
            <a:ln w="9525" cap="flat" cmpd="sng">
              <a:noFill/>
              <a:prstDash val="solid"/>
              <a:round/>
              <a:headEnd type="none" w="med" len="med"/>
              <a:tailEnd type="none" w="med" len="med"/>
            </a:ln>
            <a:effectLst/>
          </p:spPr>
          <p:txBody>
            <a:bodyPr lIns="90000" tIns="46800" rIns="90000" bIns="46800" anchor="ctr">
              <a:spAutoFit/>
            </a:bodyPr>
            <a:lstStyle/>
            <a:p>
              <a:endParaRPr lang="en-US"/>
            </a:p>
          </p:txBody>
        </p:sp>
        <p:sp>
          <p:nvSpPr>
            <p:cNvPr id="50" name="Line 890"/>
            <p:cNvSpPr>
              <a:spLocks noChangeShapeType="1"/>
            </p:cNvSpPr>
            <p:nvPr/>
          </p:nvSpPr>
          <p:spPr bwMode="auto">
            <a:xfrm flipV="1">
              <a:off x="7772417" y="5904445"/>
              <a:ext cx="153988" cy="88900"/>
            </a:xfrm>
            <a:prstGeom prst="line">
              <a:avLst/>
            </a:prstGeom>
            <a:noFill/>
            <a:ln w="28575">
              <a:solidFill>
                <a:schemeClr val="accent6">
                  <a:lumMod val="60000"/>
                  <a:lumOff val="40000"/>
                </a:schemeClr>
              </a:solidFill>
              <a:round/>
              <a:headEnd/>
              <a:tailEnd/>
            </a:ln>
          </p:spPr>
          <p:txBody>
            <a:bodyPr/>
            <a:lstStyle/>
            <a:p>
              <a:endParaRPr lang="en-US"/>
            </a:p>
          </p:txBody>
        </p:sp>
        <p:sp>
          <p:nvSpPr>
            <p:cNvPr id="51" name="Line 891"/>
            <p:cNvSpPr>
              <a:spLocks noChangeShapeType="1"/>
            </p:cNvSpPr>
            <p:nvPr/>
          </p:nvSpPr>
          <p:spPr bwMode="auto">
            <a:xfrm>
              <a:off x="8172467" y="5904445"/>
              <a:ext cx="146050" cy="82550"/>
            </a:xfrm>
            <a:prstGeom prst="line">
              <a:avLst/>
            </a:prstGeom>
            <a:noFill/>
            <a:ln w="28575">
              <a:solidFill>
                <a:schemeClr val="accent6">
                  <a:lumMod val="60000"/>
                  <a:lumOff val="40000"/>
                </a:schemeClr>
              </a:solidFill>
              <a:round/>
              <a:headEnd/>
              <a:tailEnd/>
            </a:ln>
          </p:spPr>
          <p:txBody>
            <a:bodyPr/>
            <a:lstStyle/>
            <a:p>
              <a:endParaRPr lang="en-US"/>
            </a:p>
          </p:txBody>
        </p:sp>
        <p:sp>
          <p:nvSpPr>
            <p:cNvPr id="52" name="Line 892"/>
            <p:cNvSpPr>
              <a:spLocks noChangeShapeType="1"/>
            </p:cNvSpPr>
            <p:nvPr/>
          </p:nvSpPr>
          <p:spPr bwMode="auto">
            <a:xfrm>
              <a:off x="7783530" y="6053670"/>
              <a:ext cx="536575" cy="0"/>
            </a:xfrm>
            <a:prstGeom prst="line">
              <a:avLst/>
            </a:prstGeom>
            <a:noFill/>
            <a:ln w="28575">
              <a:solidFill>
                <a:schemeClr val="accent6">
                  <a:lumMod val="60000"/>
                  <a:lumOff val="40000"/>
                </a:schemeClr>
              </a:solidFill>
              <a:round/>
              <a:headEnd/>
              <a:tailEnd/>
            </a:ln>
          </p:spPr>
          <p:txBody>
            <a:bodyPr/>
            <a:lstStyle/>
            <a:p>
              <a:endParaRPr lang="en-US"/>
            </a:p>
          </p:txBody>
        </p:sp>
        <p:sp>
          <p:nvSpPr>
            <p:cNvPr id="53" name="Oval 893"/>
            <p:cNvSpPr>
              <a:spLocks noChangeArrowheads="1"/>
            </p:cNvSpPr>
            <p:nvPr/>
          </p:nvSpPr>
          <p:spPr bwMode="auto">
            <a:xfrm>
              <a:off x="7893067" y="5677433"/>
              <a:ext cx="325438" cy="311150"/>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4" name="Group 894"/>
            <p:cNvGrpSpPr>
              <a:grpSpLocks/>
            </p:cNvGrpSpPr>
            <p:nvPr/>
          </p:nvGrpSpPr>
          <p:grpSpPr bwMode="auto">
            <a:xfrm>
              <a:off x="7918467" y="5701245"/>
              <a:ext cx="274638" cy="263525"/>
              <a:chOff x="3813" y="1717"/>
              <a:chExt cx="231" cy="231"/>
            </a:xfrm>
          </p:grpSpPr>
          <p:sp>
            <p:nvSpPr>
              <p:cNvPr id="73" name="Freeform 895"/>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4" name="Freeform 896"/>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5" name="Freeform 897"/>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6" name="Freeform 898"/>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55" name="Oval 899"/>
            <p:cNvSpPr>
              <a:spLocks noChangeArrowheads="1"/>
            </p:cNvSpPr>
            <p:nvPr/>
          </p:nvSpPr>
          <p:spPr bwMode="auto">
            <a:xfrm>
              <a:off x="7515242" y="5826658"/>
              <a:ext cx="323850" cy="312737"/>
            </a:xfrm>
            <a:prstGeom prst="ellipse">
              <a:avLst/>
            </a:prstGeom>
            <a:solidFill>
              <a:schemeClr val="accent6">
                <a:lumMod val="20000"/>
                <a:lumOff val="80000"/>
              </a:schemeClr>
            </a:solid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6" name="Group 900"/>
            <p:cNvGrpSpPr>
              <a:grpSpLocks/>
            </p:cNvGrpSpPr>
            <p:nvPr/>
          </p:nvGrpSpPr>
          <p:grpSpPr bwMode="auto">
            <a:xfrm>
              <a:off x="7540642" y="5852058"/>
              <a:ext cx="273050" cy="263525"/>
              <a:chOff x="3813" y="1717"/>
              <a:chExt cx="231" cy="231"/>
            </a:xfrm>
            <a:noFill/>
          </p:grpSpPr>
          <p:sp>
            <p:nvSpPr>
              <p:cNvPr id="69" name="Freeform 901"/>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70" name="Freeform 902"/>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71" name="Freeform 903"/>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72" name="Freeform 904"/>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grpSp>
        <p:sp>
          <p:nvSpPr>
            <p:cNvPr id="57" name="Oval 905"/>
            <p:cNvSpPr>
              <a:spLocks noChangeArrowheads="1"/>
            </p:cNvSpPr>
            <p:nvPr/>
          </p:nvSpPr>
          <p:spPr bwMode="auto">
            <a:xfrm>
              <a:off x="8274067" y="5826658"/>
              <a:ext cx="323850" cy="312737"/>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58" name="Group 906"/>
            <p:cNvGrpSpPr>
              <a:grpSpLocks/>
            </p:cNvGrpSpPr>
            <p:nvPr/>
          </p:nvGrpSpPr>
          <p:grpSpPr bwMode="auto">
            <a:xfrm>
              <a:off x="8299467" y="5852058"/>
              <a:ext cx="273050" cy="263525"/>
              <a:chOff x="3813" y="1717"/>
              <a:chExt cx="231" cy="231"/>
            </a:xfrm>
          </p:grpSpPr>
          <p:sp>
            <p:nvSpPr>
              <p:cNvPr id="65" name="Freeform 907"/>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6" name="Freeform 908"/>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7" name="Freeform 909"/>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8" name="Freeform 910"/>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59" name="Rectangle 58"/>
            <p:cNvSpPr/>
            <p:nvPr/>
          </p:nvSpPr>
          <p:spPr bwMode="auto">
            <a:xfrm>
              <a:off x="7098291" y="5283132"/>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Security</a:t>
              </a:r>
            </a:p>
          </p:txBody>
        </p:sp>
        <p:sp>
          <p:nvSpPr>
            <p:cNvPr id="60" name="Rectangle 59"/>
            <p:cNvSpPr/>
            <p:nvPr/>
          </p:nvSpPr>
          <p:spPr bwMode="auto">
            <a:xfrm>
              <a:off x="7095710" y="4897844"/>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Controller</a:t>
              </a:r>
            </a:p>
          </p:txBody>
        </p:sp>
        <p:sp>
          <p:nvSpPr>
            <p:cNvPr id="61" name="TextBox 60"/>
            <p:cNvSpPr txBox="1"/>
            <p:nvPr/>
          </p:nvSpPr>
          <p:spPr>
            <a:xfrm>
              <a:off x="7639400" y="5831867"/>
              <a:ext cx="817329"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FF0000"/>
                  </a:solidFill>
                </a:rPr>
                <a:t>Media</a:t>
              </a:r>
              <a:endParaRPr lang="en-US" sz="1600" b="1" dirty="0">
                <a:solidFill>
                  <a:srgbClr val="FF0000"/>
                </a:solidFill>
              </a:endParaRPr>
            </a:p>
          </p:txBody>
        </p:sp>
        <p:sp>
          <p:nvSpPr>
            <p:cNvPr id="62" name="TextBox 61"/>
            <p:cNvSpPr txBox="1"/>
            <p:nvPr/>
          </p:nvSpPr>
          <p:spPr>
            <a:xfrm>
              <a:off x="7606661" y="4559290"/>
              <a:ext cx="1183330"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00B050"/>
                  </a:solidFill>
                </a:rPr>
                <a:t>SIP Signal</a:t>
              </a:r>
              <a:endParaRPr lang="en-US" sz="1600" b="1" dirty="0">
                <a:solidFill>
                  <a:srgbClr val="00B050"/>
                </a:solidFill>
              </a:endParaRPr>
            </a:p>
          </p:txBody>
        </p:sp>
        <p:cxnSp>
          <p:nvCxnSpPr>
            <p:cNvPr id="63" name="Straight Connector 62"/>
            <p:cNvCxnSpPr/>
            <p:nvPr/>
          </p:nvCxnSpPr>
          <p:spPr bwMode="auto">
            <a:xfrm>
              <a:off x="6276486" y="6011002"/>
              <a:ext cx="1391225" cy="0"/>
            </a:xfrm>
            <a:prstGeom prst="line">
              <a:avLst/>
            </a:prstGeom>
            <a:solidFill>
              <a:srgbClr val="C0C0C0"/>
            </a:solidFill>
            <a:ln w="76200" cap="flat" cmpd="sng" algn="ctr">
              <a:solidFill>
                <a:schemeClr val="tx1"/>
              </a:solidFill>
              <a:prstDash val="sysDot"/>
              <a:round/>
              <a:headEnd type="none" w="med" len="med"/>
              <a:tailEnd type="triangle" w="med" len="med"/>
            </a:ln>
            <a:effectLst/>
          </p:spPr>
        </p:cxnSp>
        <p:cxnSp>
          <p:nvCxnSpPr>
            <p:cNvPr id="64" name="Straight Connector 63"/>
            <p:cNvCxnSpPr/>
            <p:nvPr/>
          </p:nvCxnSpPr>
          <p:spPr bwMode="auto">
            <a:xfrm>
              <a:off x="6276486" y="4728567"/>
              <a:ext cx="1338642" cy="0"/>
            </a:xfrm>
            <a:prstGeom prst="line">
              <a:avLst/>
            </a:prstGeom>
            <a:solidFill>
              <a:srgbClr val="C0C0C0"/>
            </a:solidFill>
            <a:ln w="76200" cap="flat" cmpd="sng" algn="ctr">
              <a:solidFill>
                <a:srgbClr val="00B050"/>
              </a:solidFill>
              <a:prstDash val="sysDot"/>
              <a:round/>
              <a:headEnd type="none" w="med" len="med"/>
              <a:tailEnd type="triangle" w="med" len="med"/>
            </a:ln>
            <a:effectLst/>
          </p:spPr>
        </p:cxnSp>
      </p:grpSp>
    </p:spTree>
    <p:extLst>
      <p:ext uri="{BB962C8B-B14F-4D97-AF65-F5344CB8AC3E}">
        <p14:creationId xmlns:p14="http://schemas.microsoft.com/office/powerpoint/2010/main" val="37276723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RPAD</a:t>
            </a:r>
            <a:r>
              <a:rPr lang="zh-CN" altLang="en-US" dirty="0" smtClean="0"/>
              <a:t> </a:t>
            </a:r>
            <a:r>
              <a:rPr lang="en-US" altLang="zh-CN" dirty="0" smtClean="0"/>
              <a:t>H.323</a:t>
            </a:r>
            <a:r>
              <a:rPr lang="zh-CN" altLang="en-US" dirty="0" smtClean="0"/>
              <a:t> </a:t>
            </a:r>
            <a:r>
              <a:rPr lang="en-US" altLang="zh-CN" dirty="0" smtClean="0"/>
              <a:t>Traversal</a:t>
            </a:r>
            <a:endParaRPr lang="en-US" dirty="0"/>
          </a:p>
        </p:txBody>
      </p:sp>
      <p:grpSp>
        <p:nvGrpSpPr>
          <p:cNvPr id="4" name="Group 3"/>
          <p:cNvGrpSpPr/>
          <p:nvPr/>
        </p:nvGrpSpPr>
        <p:grpSpPr>
          <a:xfrm>
            <a:off x="1513571" y="1173162"/>
            <a:ext cx="8689587" cy="5131328"/>
            <a:chOff x="327028" y="1119192"/>
            <a:chExt cx="8689587" cy="5131328"/>
          </a:xfrm>
        </p:grpSpPr>
        <p:sp>
          <p:nvSpPr>
            <p:cNvPr id="5" name="AutoShape 753"/>
            <p:cNvSpPr>
              <a:spLocks noChangeArrowheads="1"/>
            </p:cNvSpPr>
            <p:nvPr/>
          </p:nvSpPr>
          <p:spPr bwMode="auto">
            <a:xfrm>
              <a:off x="327028" y="2883470"/>
              <a:ext cx="6467475" cy="1318589"/>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Core Service</a:t>
              </a:r>
              <a:endParaRPr lang="en-US" sz="1400" dirty="0">
                <a:solidFill>
                  <a:schemeClr val="accent5">
                    <a:lumMod val="40000"/>
                    <a:lumOff val="60000"/>
                  </a:schemeClr>
                </a:solidFill>
              </a:endParaRPr>
            </a:p>
          </p:txBody>
        </p:sp>
        <p:sp>
          <p:nvSpPr>
            <p:cNvPr id="6" name="AutoShape 757"/>
            <p:cNvSpPr>
              <a:spLocks noChangeArrowheads="1"/>
            </p:cNvSpPr>
            <p:nvPr/>
          </p:nvSpPr>
          <p:spPr bwMode="auto">
            <a:xfrm>
              <a:off x="327028" y="4349746"/>
              <a:ext cx="6467475" cy="806381"/>
            </a:xfrm>
            <a:prstGeom prst="roundRect">
              <a:avLst>
                <a:gd name="adj" fmla="val 1518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Stack</a:t>
              </a:r>
              <a:endParaRPr lang="en-US" sz="1400" dirty="0">
                <a:solidFill>
                  <a:schemeClr val="accent5">
                    <a:lumMod val="40000"/>
                    <a:lumOff val="60000"/>
                  </a:schemeClr>
                </a:solidFill>
              </a:endParaRPr>
            </a:p>
          </p:txBody>
        </p:sp>
        <p:sp>
          <p:nvSpPr>
            <p:cNvPr id="7" name="AutoShape 751"/>
            <p:cNvSpPr>
              <a:spLocks noChangeArrowheads="1"/>
            </p:cNvSpPr>
            <p:nvPr/>
          </p:nvSpPr>
          <p:spPr bwMode="auto">
            <a:xfrm>
              <a:off x="327028" y="1740219"/>
              <a:ext cx="6467475" cy="1019918"/>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WEB Management</a:t>
              </a:r>
              <a:endParaRPr lang="en-US" sz="1400" dirty="0">
                <a:solidFill>
                  <a:schemeClr val="accent5">
                    <a:lumMod val="40000"/>
                    <a:lumOff val="60000"/>
                  </a:schemeClr>
                </a:solidFill>
              </a:endParaRPr>
            </a:p>
          </p:txBody>
        </p:sp>
        <p:sp>
          <p:nvSpPr>
            <p:cNvPr id="8" name="AutoShape 750"/>
            <p:cNvSpPr>
              <a:spLocks noChangeArrowheads="1"/>
            </p:cNvSpPr>
            <p:nvPr/>
          </p:nvSpPr>
          <p:spPr bwMode="auto">
            <a:xfrm>
              <a:off x="6918328" y="4349746"/>
              <a:ext cx="1871663" cy="1900774"/>
            </a:xfrm>
            <a:prstGeom prst="roundRect">
              <a:avLst>
                <a:gd name="adj" fmla="val 4565"/>
              </a:avLst>
            </a:prstGeom>
            <a:solidFill>
              <a:schemeClr val="accent6">
                <a:lumMod val="40000"/>
                <a:lumOff val="60000"/>
                <a:alpha val="27000"/>
              </a:schemeClr>
            </a:solidFill>
            <a:ln w="28575" algn="ctr">
              <a:solidFill>
                <a:schemeClr val="accent6">
                  <a:lumMod val="40000"/>
                  <a:lumOff val="60000"/>
                </a:schemeClr>
              </a:solidFill>
              <a:round/>
              <a:headEnd/>
              <a:tailEnd/>
            </a:ln>
            <a:effectLst/>
          </p:spPr>
          <p:txBody>
            <a:bodyPr lIns="90000" tIns="46800" rIns="90000" bIns="46800"/>
            <a:lstStyle/>
            <a:p>
              <a:r>
                <a:rPr lang="en-US" sz="1400" dirty="0" smtClean="0">
                  <a:solidFill>
                    <a:schemeClr val="accent6">
                      <a:lumMod val="40000"/>
                      <a:lumOff val="60000"/>
                    </a:schemeClr>
                  </a:solidFill>
                </a:rPr>
                <a:t>System Manager</a:t>
              </a:r>
              <a:endParaRPr lang="en-US" sz="1400" dirty="0">
                <a:solidFill>
                  <a:schemeClr val="accent6">
                    <a:lumMod val="40000"/>
                    <a:lumOff val="60000"/>
                  </a:schemeClr>
                </a:solidFill>
              </a:endParaRPr>
            </a:p>
          </p:txBody>
        </p:sp>
        <p:sp>
          <p:nvSpPr>
            <p:cNvPr id="9" name="AutoShape 756"/>
            <p:cNvSpPr>
              <a:spLocks noChangeArrowheads="1"/>
            </p:cNvSpPr>
            <p:nvPr/>
          </p:nvSpPr>
          <p:spPr bwMode="auto">
            <a:xfrm>
              <a:off x="327028" y="5303434"/>
              <a:ext cx="6467475" cy="947086"/>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Media Traversal</a:t>
              </a:r>
              <a:endParaRPr lang="en-US" sz="1400" dirty="0">
                <a:solidFill>
                  <a:schemeClr val="accent5">
                    <a:lumMod val="40000"/>
                    <a:lumOff val="60000"/>
                  </a:schemeClr>
                </a:solidFill>
              </a:endParaRPr>
            </a:p>
          </p:txBody>
        </p:sp>
        <p:sp>
          <p:nvSpPr>
            <p:cNvPr id="10" name="AutoShape 784"/>
            <p:cNvSpPr>
              <a:spLocks noChangeArrowheads="1"/>
            </p:cNvSpPr>
            <p:nvPr/>
          </p:nvSpPr>
          <p:spPr bwMode="auto">
            <a:xfrm>
              <a:off x="6918328" y="1740219"/>
              <a:ext cx="1839927" cy="800313"/>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Flex GUI</a:t>
              </a:r>
              <a:endParaRPr lang="en-US" sz="1400" dirty="0">
                <a:solidFill>
                  <a:schemeClr val="accent5">
                    <a:lumMod val="40000"/>
                    <a:lumOff val="60000"/>
                  </a:schemeClr>
                </a:solidFill>
              </a:endParaRPr>
            </a:p>
          </p:txBody>
        </p:sp>
        <p:sp>
          <p:nvSpPr>
            <p:cNvPr id="11" name="Freeform 888"/>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close/>
                </a:path>
              </a:pathLst>
            </a:custGeom>
            <a:solidFill>
              <a:srgbClr val="D9DADD"/>
            </a:solidFill>
            <a:ln w="9525">
              <a:noFill/>
              <a:round/>
              <a:headEnd/>
              <a:tailEnd/>
            </a:ln>
          </p:spPr>
          <p:txBody>
            <a:bodyPr/>
            <a:lstStyle/>
            <a:p>
              <a:endParaRPr lang="en-US"/>
            </a:p>
          </p:txBody>
        </p:sp>
        <p:sp>
          <p:nvSpPr>
            <p:cNvPr id="12" name="Freeform 889"/>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path>
              </a:pathLst>
            </a:custGeom>
            <a:solidFill>
              <a:schemeClr val="accent6">
                <a:lumMod val="40000"/>
                <a:lumOff val="60000"/>
              </a:schemeClr>
            </a:solidFill>
            <a:ln w="9525" cap="flat" cmpd="sng">
              <a:noFill/>
              <a:prstDash val="solid"/>
              <a:round/>
              <a:headEnd type="none" w="med" len="med"/>
              <a:tailEnd type="none" w="med" len="med"/>
            </a:ln>
            <a:effectLst/>
          </p:spPr>
          <p:txBody>
            <a:bodyPr lIns="90000" tIns="46800" rIns="90000" bIns="46800" anchor="ctr">
              <a:spAutoFit/>
            </a:bodyPr>
            <a:lstStyle/>
            <a:p>
              <a:endParaRPr lang="en-US"/>
            </a:p>
          </p:txBody>
        </p:sp>
        <p:sp>
          <p:nvSpPr>
            <p:cNvPr id="13" name="Line 890"/>
            <p:cNvSpPr>
              <a:spLocks noChangeShapeType="1"/>
            </p:cNvSpPr>
            <p:nvPr/>
          </p:nvSpPr>
          <p:spPr bwMode="auto">
            <a:xfrm flipV="1">
              <a:off x="7772417" y="5904445"/>
              <a:ext cx="153988" cy="88900"/>
            </a:xfrm>
            <a:prstGeom prst="line">
              <a:avLst/>
            </a:prstGeom>
            <a:noFill/>
            <a:ln w="28575">
              <a:solidFill>
                <a:schemeClr val="accent6">
                  <a:lumMod val="60000"/>
                  <a:lumOff val="40000"/>
                </a:schemeClr>
              </a:solidFill>
              <a:round/>
              <a:headEnd/>
              <a:tailEnd/>
            </a:ln>
          </p:spPr>
          <p:txBody>
            <a:bodyPr/>
            <a:lstStyle/>
            <a:p>
              <a:endParaRPr lang="en-US"/>
            </a:p>
          </p:txBody>
        </p:sp>
        <p:sp>
          <p:nvSpPr>
            <p:cNvPr id="14" name="Line 891"/>
            <p:cNvSpPr>
              <a:spLocks noChangeShapeType="1"/>
            </p:cNvSpPr>
            <p:nvPr/>
          </p:nvSpPr>
          <p:spPr bwMode="auto">
            <a:xfrm>
              <a:off x="8172467" y="5904445"/>
              <a:ext cx="146050" cy="82550"/>
            </a:xfrm>
            <a:prstGeom prst="line">
              <a:avLst/>
            </a:prstGeom>
            <a:noFill/>
            <a:ln w="28575">
              <a:solidFill>
                <a:schemeClr val="accent6">
                  <a:lumMod val="60000"/>
                  <a:lumOff val="40000"/>
                </a:schemeClr>
              </a:solidFill>
              <a:round/>
              <a:headEnd/>
              <a:tailEnd/>
            </a:ln>
          </p:spPr>
          <p:txBody>
            <a:bodyPr/>
            <a:lstStyle/>
            <a:p>
              <a:endParaRPr lang="en-US"/>
            </a:p>
          </p:txBody>
        </p:sp>
        <p:sp>
          <p:nvSpPr>
            <p:cNvPr id="15" name="Line 892"/>
            <p:cNvSpPr>
              <a:spLocks noChangeShapeType="1"/>
            </p:cNvSpPr>
            <p:nvPr/>
          </p:nvSpPr>
          <p:spPr bwMode="auto">
            <a:xfrm>
              <a:off x="7783530" y="6053670"/>
              <a:ext cx="536575" cy="0"/>
            </a:xfrm>
            <a:prstGeom prst="line">
              <a:avLst/>
            </a:prstGeom>
            <a:noFill/>
            <a:ln w="28575">
              <a:solidFill>
                <a:schemeClr val="accent6">
                  <a:lumMod val="60000"/>
                  <a:lumOff val="40000"/>
                </a:schemeClr>
              </a:solidFill>
              <a:round/>
              <a:headEnd/>
              <a:tailEnd/>
            </a:ln>
          </p:spPr>
          <p:txBody>
            <a:bodyPr/>
            <a:lstStyle/>
            <a:p>
              <a:endParaRPr lang="en-US"/>
            </a:p>
          </p:txBody>
        </p:sp>
        <p:sp>
          <p:nvSpPr>
            <p:cNvPr id="16" name="Oval 893"/>
            <p:cNvSpPr>
              <a:spLocks noChangeArrowheads="1"/>
            </p:cNvSpPr>
            <p:nvPr/>
          </p:nvSpPr>
          <p:spPr bwMode="auto">
            <a:xfrm>
              <a:off x="7893067" y="5677433"/>
              <a:ext cx="325438" cy="311150"/>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17" name="Group 894"/>
            <p:cNvGrpSpPr>
              <a:grpSpLocks/>
            </p:cNvGrpSpPr>
            <p:nvPr/>
          </p:nvGrpSpPr>
          <p:grpSpPr bwMode="auto">
            <a:xfrm>
              <a:off x="7918467" y="5701245"/>
              <a:ext cx="274638" cy="263525"/>
              <a:chOff x="3813" y="1717"/>
              <a:chExt cx="231" cy="231"/>
            </a:xfrm>
          </p:grpSpPr>
          <p:sp>
            <p:nvSpPr>
              <p:cNvPr id="71" name="Freeform 895"/>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2" name="Freeform 896"/>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3" name="Freeform 897"/>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74" name="Freeform 898"/>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18" name="Oval 899"/>
            <p:cNvSpPr>
              <a:spLocks noChangeArrowheads="1"/>
            </p:cNvSpPr>
            <p:nvPr/>
          </p:nvSpPr>
          <p:spPr bwMode="auto">
            <a:xfrm>
              <a:off x="7515242" y="5826658"/>
              <a:ext cx="323850" cy="312737"/>
            </a:xfrm>
            <a:prstGeom prst="ellipse">
              <a:avLst/>
            </a:prstGeom>
            <a:solidFill>
              <a:schemeClr val="accent6">
                <a:lumMod val="20000"/>
                <a:lumOff val="80000"/>
              </a:schemeClr>
            </a:solid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19" name="Group 900"/>
            <p:cNvGrpSpPr>
              <a:grpSpLocks/>
            </p:cNvGrpSpPr>
            <p:nvPr/>
          </p:nvGrpSpPr>
          <p:grpSpPr bwMode="auto">
            <a:xfrm>
              <a:off x="7540642" y="5852058"/>
              <a:ext cx="273050" cy="263525"/>
              <a:chOff x="3813" y="1717"/>
              <a:chExt cx="231" cy="231"/>
            </a:xfrm>
            <a:noFill/>
          </p:grpSpPr>
          <p:sp>
            <p:nvSpPr>
              <p:cNvPr id="67" name="Freeform 901"/>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68" name="Freeform 902"/>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69" name="Freeform 903"/>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70" name="Freeform 904"/>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grpSp>
        <p:sp>
          <p:nvSpPr>
            <p:cNvPr id="20" name="Oval 905"/>
            <p:cNvSpPr>
              <a:spLocks noChangeArrowheads="1"/>
            </p:cNvSpPr>
            <p:nvPr/>
          </p:nvSpPr>
          <p:spPr bwMode="auto">
            <a:xfrm>
              <a:off x="8274067" y="5826658"/>
              <a:ext cx="323850" cy="312737"/>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21" name="Group 906"/>
            <p:cNvGrpSpPr>
              <a:grpSpLocks/>
            </p:cNvGrpSpPr>
            <p:nvPr/>
          </p:nvGrpSpPr>
          <p:grpSpPr bwMode="auto">
            <a:xfrm>
              <a:off x="8299467" y="5852058"/>
              <a:ext cx="273050" cy="263525"/>
              <a:chOff x="3813" y="1717"/>
              <a:chExt cx="231" cy="231"/>
            </a:xfrm>
          </p:grpSpPr>
          <p:sp>
            <p:nvSpPr>
              <p:cNvPr id="63" name="Freeform 907"/>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4" name="Freeform 908"/>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5" name="Freeform 909"/>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66" name="Freeform 910"/>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22" name="AutoShape 976"/>
            <p:cNvSpPr>
              <a:spLocks noChangeArrowheads="1"/>
            </p:cNvSpPr>
            <p:nvPr/>
          </p:nvSpPr>
          <p:spPr bwMode="auto">
            <a:xfrm>
              <a:off x="4763396" y="1119192"/>
              <a:ext cx="2042583" cy="361950"/>
            </a:xfrm>
            <a:prstGeom prst="roundRect">
              <a:avLst>
                <a:gd name="adj" fmla="val 29597"/>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lgn="ctr">
                <a:lnSpc>
                  <a:spcPct val="90000"/>
                </a:lnSpc>
                <a:buClr>
                  <a:schemeClr val="bg1"/>
                </a:buClr>
                <a:buSzPct val="110000"/>
              </a:pPr>
              <a:r>
                <a:rPr lang="en-US" sz="1400" dirty="0" smtClean="0">
                  <a:solidFill>
                    <a:schemeClr val="accent5">
                      <a:lumMod val="40000"/>
                      <a:lumOff val="60000"/>
                    </a:schemeClr>
                  </a:solidFill>
                </a:rPr>
                <a:t>XMA</a:t>
              </a:r>
              <a:endParaRPr lang="en-US" sz="1400" dirty="0">
                <a:solidFill>
                  <a:schemeClr val="accent5">
                    <a:lumMod val="40000"/>
                    <a:lumOff val="60000"/>
                  </a:schemeClr>
                </a:solidFill>
              </a:endParaRPr>
            </a:p>
          </p:txBody>
        </p:sp>
        <p:sp>
          <p:nvSpPr>
            <p:cNvPr id="23" name="Can 22"/>
            <p:cNvSpPr/>
            <p:nvPr/>
          </p:nvSpPr>
          <p:spPr bwMode="auto">
            <a:xfrm>
              <a:off x="7682148" y="2908871"/>
              <a:ext cx="558908" cy="881990"/>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marR="0" indent="0" eaLnBrk="0" hangingPunct="0">
                <a:lnSpc>
                  <a:spcPct val="100000"/>
                </a:lnSpc>
                <a:buClrTx/>
                <a:buSzTx/>
                <a:buFontTx/>
                <a:buNone/>
                <a:tabLst/>
              </a:pPr>
              <a:endParaRPr lang="en-US" sz="1400" smtClean="0">
                <a:solidFill>
                  <a:schemeClr val="accent6">
                    <a:lumMod val="40000"/>
                    <a:lumOff val="60000"/>
                  </a:schemeClr>
                </a:solidFill>
                <a:latin typeface="Arial" charset="0"/>
                <a:cs typeface="Arial" charset="0"/>
              </a:endParaRPr>
            </a:p>
          </p:txBody>
        </p:sp>
        <p:sp>
          <p:nvSpPr>
            <p:cNvPr id="24" name="Can 23"/>
            <p:cNvSpPr/>
            <p:nvPr/>
          </p:nvSpPr>
          <p:spPr bwMode="auto">
            <a:xfrm>
              <a:off x="7196183" y="3193494"/>
              <a:ext cx="574462" cy="802681"/>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eaLnBrk="0" hangingPunct="0"/>
              <a:endParaRPr lang="en-US" sz="1400" smtClean="0">
                <a:solidFill>
                  <a:schemeClr val="accent6">
                    <a:lumMod val="40000"/>
                    <a:lumOff val="60000"/>
                  </a:schemeClr>
                </a:solidFill>
                <a:latin typeface="Arial" charset="0"/>
                <a:cs typeface="Arial" charset="0"/>
              </a:endParaRPr>
            </a:p>
          </p:txBody>
        </p:sp>
        <p:sp>
          <p:nvSpPr>
            <p:cNvPr id="25" name="Rectangle 24"/>
            <p:cNvSpPr/>
            <p:nvPr/>
          </p:nvSpPr>
          <p:spPr bwMode="auto">
            <a:xfrm>
              <a:off x="2097710" y="1915010"/>
              <a:ext cx="490151"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User</a:t>
              </a:r>
            </a:p>
          </p:txBody>
        </p:sp>
        <p:sp>
          <p:nvSpPr>
            <p:cNvPr id="26" name="Rectangle 25"/>
            <p:cNvSpPr/>
            <p:nvPr/>
          </p:nvSpPr>
          <p:spPr bwMode="auto">
            <a:xfrm>
              <a:off x="5536923" y="1915010"/>
              <a:ext cx="88179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VC2  Agent</a:t>
              </a:r>
            </a:p>
          </p:txBody>
        </p:sp>
        <p:sp>
          <p:nvSpPr>
            <p:cNvPr id="27" name="Rectangle 26"/>
            <p:cNvSpPr/>
            <p:nvPr/>
          </p:nvSpPr>
          <p:spPr bwMode="auto">
            <a:xfrm>
              <a:off x="3229861" y="4536020"/>
              <a:ext cx="1476000" cy="473613"/>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H.323 Stack (Radvision)</a:t>
              </a:r>
            </a:p>
          </p:txBody>
        </p:sp>
        <p:sp>
          <p:nvSpPr>
            <p:cNvPr id="28" name="Rectangle 27"/>
            <p:cNvSpPr/>
            <p:nvPr/>
          </p:nvSpPr>
          <p:spPr bwMode="auto">
            <a:xfrm>
              <a:off x="5046531" y="4536020"/>
              <a:ext cx="1221488" cy="46706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Stack (Jain SIP)</a:t>
              </a:r>
            </a:p>
          </p:txBody>
        </p:sp>
        <p:sp>
          <p:nvSpPr>
            <p:cNvPr id="29" name="Rectangle 28"/>
            <p:cNvSpPr/>
            <p:nvPr/>
          </p:nvSpPr>
          <p:spPr bwMode="auto">
            <a:xfrm>
              <a:off x="3237078" y="3146751"/>
              <a:ext cx="1476000" cy="863741"/>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H.323 Core Service </a:t>
              </a:r>
            </a:p>
          </p:txBody>
        </p:sp>
        <p:sp>
          <p:nvSpPr>
            <p:cNvPr id="30" name="Rectangle 29"/>
            <p:cNvSpPr/>
            <p:nvPr/>
          </p:nvSpPr>
          <p:spPr bwMode="auto">
            <a:xfrm>
              <a:off x="3235392" y="5413833"/>
              <a:ext cx="3032627" cy="282650"/>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latin typeface="Arial" charset="0"/>
                  <a:cs typeface="Arial" charset="0"/>
                </a:rPr>
                <a:t>Media Traversal Controller</a:t>
              </a:r>
            </a:p>
          </p:txBody>
        </p:sp>
        <p:sp>
          <p:nvSpPr>
            <p:cNvPr id="31" name="Rectangle 30"/>
            <p:cNvSpPr/>
            <p:nvPr/>
          </p:nvSpPr>
          <p:spPr bwMode="auto">
            <a:xfrm>
              <a:off x="3235391" y="5887010"/>
              <a:ext cx="3032628" cy="258388"/>
            </a:xfrm>
            <a:prstGeom prst="rect">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rPr>
                <a:t>Media Traversal Node</a:t>
              </a:r>
            </a:p>
          </p:txBody>
        </p:sp>
        <p:sp>
          <p:nvSpPr>
            <p:cNvPr id="32" name="Rectangle 31"/>
            <p:cNvSpPr/>
            <p:nvPr/>
          </p:nvSpPr>
          <p:spPr bwMode="auto">
            <a:xfrm>
              <a:off x="1428436" y="3146751"/>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HTTPS Reverse Proxy</a:t>
              </a:r>
            </a:p>
          </p:txBody>
        </p:sp>
        <p:sp>
          <p:nvSpPr>
            <p:cNvPr id="33" name="Rectangle 32"/>
            <p:cNvSpPr/>
            <p:nvPr/>
          </p:nvSpPr>
          <p:spPr bwMode="auto">
            <a:xfrm>
              <a:off x="1428436" y="3751686"/>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XMPP Reverse Proxy</a:t>
              </a:r>
            </a:p>
          </p:txBody>
        </p:sp>
        <p:sp>
          <p:nvSpPr>
            <p:cNvPr id="34" name="Rectangle 33"/>
            <p:cNvSpPr/>
            <p:nvPr/>
          </p:nvSpPr>
          <p:spPr bwMode="auto">
            <a:xfrm>
              <a:off x="1428436" y="3451780"/>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LDAP Reverse Proxy</a:t>
              </a:r>
            </a:p>
          </p:txBody>
        </p:sp>
        <p:sp>
          <p:nvSpPr>
            <p:cNvPr id="35" name="Up-Down Arrow 34"/>
            <p:cNvSpPr/>
            <p:nvPr/>
          </p:nvSpPr>
          <p:spPr bwMode="auto">
            <a:xfrm rot="5400000">
              <a:off x="6831373" y="1886979"/>
              <a:ext cx="251999" cy="56326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36" name="Rectangle 35"/>
            <p:cNvSpPr/>
            <p:nvPr/>
          </p:nvSpPr>
          <p:spPr bwMode="auto">
            <a:xfrm>
              <a:off x="7098291" y="5283132"/>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Security</a:t>
              </a:r>
            </a:p>
          </p:txBody>
        </p:sp>
        <p:sp>
          <p:nvSpPr>
            <p:cNvPr id="37" name="Rectangle 36"/>
            <p:cNvSpPr/>
            <p:nvPr/>
          </p:nvSpPr>
          <p:spPr bwMode="auto">
            <a:xfrm>
              <a:off x="7095710" y="4897844"/>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Controller</a:t>
              </a:r>
            </a:p>
          </p:txBody>
        </p:sp>
        <p:cxnSp>
          <p:nvCxnSpPr>
            <p:cNvPr id="38" name="Elbow Connector 37"/>
            <p:cNvCxnSpPr/>
            <p:nvPr/>
          </p:nvCxnSpPr>
          <p:spPr bwMode="auto">
            <a:xfrm rot="16200000" flipV="1">
              <a:off x="3461727" y="2303887"/>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39" name="Flowchart: Alternate Process 51"/>
            <p:cNvSpPr/>
            <p:nvPr/>
          </p:nvSpPr>
          <p:spPr bwMode="auto">
            <a:xfrm>
              <a:off x="639765" y="2534799"/>
              <a:ext cx="5989605" cy="45719"/>
            </a:xfrm>
            <a:prstGeom prst="flowChartAlternateProcess">
              <a:avLst/>
            </a:prstGeom>
            <a:solidFill>
              <a:schemeClr val="accent5">
                <a:lumMod val="40000"/>
                <a:lumOff val="60000"/>
              </a:schemeClr>
            </a:solidFill>
            <a:ln w="9525" cap="flat" cmpd="sng" algn="ctr">
              <a:solidFill>
                <a:schemeClr val="accent5">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40" name="Straight Connector 39"/>
            <p:cNvCxnSpPr>
              <a:stCxn id="62" idx="2"/>
            </p:cNvCxnSpPr>
            <p:nvPr/>
          </p:nvCxnSpPr>
          <p:spPr bwMode="auto">
            <a:xfrm>
              <a:off x="5053553" y="2275010"/>
              <a:ext cx="0" cy="265522"/>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41" name="Straight Connector 40"/>
            <p:cNvCxnSpPr>
              <a:stCxn id="40" idx="2"/>
            </p:cNvCxnSpPr>
            <p:nvPr/>
          </p:nvCxnSpPr>
          <p:spPr bwMode="auto">
            <a:xfrm>
              <a:off x="2342786"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42" name="Straight Connector 41"/>
            <p:cNvCxnSpPr/>
            <p:nvPr/>
          </p:nvCxnSpPr>
          <p:spPr bwMode="auto">
            <a:xfrm flipH="1">
              <a:off x="4904111" y="5696483"/>
              <a:ext cx="1" cy="190527"/>
            </a:xfrm>
            <a:prstGeom prst="line">
              <a:avLst/>
            </a:prstGeom>
            <a:solidFill>
              <a:srgbClr val="C0C0C0"/>
            </a:solidFill>
            <a:ln w="9525" cap="flat" cmpd="sng" algn="ctr">
              <a:solidFill>
                <a:srgbClr val="0070C0"/>
              </a:solidFill>
              <a:prstDash val="solid"/>
              <a:round/>
              <a:headEnd type="triangle" w="med" len="med"/>
              <a:tailEnd type="triangle" w="med" len="med"/>
            </a:ln>
            <a:effectLst/>
          </p:spPr>
        </p:cxnSp>
        <p:sp>
          <p:nvSpPr>
            <p:cNvPr id="43" name="Up-Down Arrow 42"/>
            <p:cNvSpPr/>
            <p:nvPr/>
          </p:nvSpPr>
          <p:spPr bwMode="auto">
            <a:xfrm>
              <a:off x="5851820" y="1485531"/>
              <a:ext cx="252000" cy="421012"/>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44" name="Straight Connector 43"/>
            <p:cNvCxnSpPr>
              <a:stCxn id="41" idx="2"/>
            </p:cNvCxnSpPr>
            <p:nvPr/>
          </p:nvCxnSpPr>
          <p:spPr bwMode="auto">
            <a:xfrm>
              <a:off x="5977820"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45" name="TextBox 44"/>
            <p:cNvSpPr txBox="1"/>
            <p:nvPr/>
          </p:nvSpPr>
          <p:spPr>
            <a:xfrm>
              <a:off x="7265500" y="3305169"/>
              <a:ext cx="1135024" cy="276999"/>
            </a:xfrm>
            <a:prstGeom prst="rect">
              <a:avLst/>
            </a:prstGeom>
            <a:noFill/>
            <a:scene3d>
              <a:camera prst="orthographicFront"/>
              <a:lightRig rig="freezing" dir="t"/>
            </a:scene3d>
            <a:sp3d prstMaterial="matte"/>
          </p:spPr>
          <p:txBody>
            <a:bodyPr wrap="square" rtlCol="0">
              <a:spAutoFit/>
            </a:bodyPr>
            <a:lstStyle/>
            <a:p>
              <a:r>
                <a:rPr lang="en-US" sz="1200" dirty="0" smtClean="0">
                  <a:solidFill>
                    <a:schemeClr val="accent5">
                      <a:lumMod val="40000"/>
                      <a:lumOff val="60000"/>
                    </a:schemeClr>
                  </a:solidFill>
                </a:rPr>
                <a:t>PostgreSQL</a:t>
              </a:r>
              <a:endParaRPr lang="en-US" sz="1200" dirty="0">
                <a:solidFill>
                  <a:schemeClr val="accent5">
                    <a:lumMod val="40000"/>
                    <a:lumOff val="60000"/>
                  </a:schemeClr>
                </a:solidFill>
              </a:endParaRPr>
            </a:p>
          </p:txBody>
        </p:sp>
        <p:sp>
          <p:nvSpPr>
            <p:cNvPr id="46" name="Up-Down Arrow 45"/>
            <p:cNvSpPr/>
            <p:nvPr/>
          </p:nvSpPr>
          <p:spPr bwMode="auto">
            <a:xfrm rot="5400000">
              <a:off x="6878482" y="3244734"/>
              <a:ext cx="252000" cy="697670"/>
            </a:xfrm>
            <a:prstGeom prst="upDownArrow">
              <a:avLst/>
            </a:prstGeom>
            <a:noFill/>
            <a:ln>
              <a:solidFill>
                <a:schemeClr val="accent6">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47" name="Rectangle 46"/>
            <p:cNvSpPr/>
            <p:nvPr/>
          </p:nvSpPr>
          <p:spPr bwMode="auto">
            <a:xfrm>
              <a:off x="4685246" y="1915010"/>
              <a:ext cx="73661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Admin</a:t>
              </a:r>
            </a:p>
          </p:txBody>
        </p:sp>
        <p:sp>
          <p:nvSpPr>
            <p:cNvPr id="48" name="Rectangle 47"/>
            <p:cNvSpPr/>
            <p:nvPr/>
          </p:nvSpPr>
          <p:spPr bwMode="auto">
            <a:xfrm>
              <a:off x="2702923" y="1915010"/>
              <a:ext cx="914369"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indent="0" algn="ctr" eaLnBrk="0" hangingPunct="0">
                <a:lnSpc>
                  <a:spcPct val="100000"/>
                </a:lnSpc>
                <a:spcBef>
                  <a:spcPct val="50000"/>
                </a:spcBef>
                <a:buClrTx/>
                <a:buSzTx/>
                <a:buFontTx/>
                <a:buNone/>
                <a:tabLst/>
              </a:pPr>
              <a:r>
                <a:rPr lang="en-US" sz="800" dirty="0" smtClean="0">
                  <a:solidFill>
                    <a:srgbClr val="C2C3C4"/>
                  </a:solidFill>
                </a:rPr>
                <a:t>Maintenance</a:t>
              </a:r>
            </a:p>
          </p:txBody>
        </p:sp>
        <p:sp>
          <p:nvSpPr>
            <p:cNvPr id="49" name="Rectangle 48"/>
            <p:cNvSpPr/>
            <p:nvPr/>
          </p:nvSpPr>
          <p:spPr bwMode="auto">
            <a:xfrm>
              <a:off x="3732354" y="1915010"/>
              <a:ext cx="837830"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Configuration</a:t>
              </a:r>
            </a:p>
          </p:txBody>
        </p:sp>
        <p:cxnSp>
          <p:nvCxnSpPr>
            <p:cNvPr id="50" name="Straight Connector 49"/>
            <p:cNvCxnSpPr>
              <a:stCxn id="63" idx="2"/>
            </p:cNvCxnSpPr>
            <p:nvPr/>
          </p:nvCxnSpPr>
          <p:spPr bwMode="auto">
            <a:xfrm>
              <a:off x="3160108"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51" name="Straight Connector 50"/>
            <p:cNvCxnSpPr>
              <a:stCxn id="64" idx="2"/>
            </p:cNvCxnSpPr>
            <p:nvPr/>
          </p:nvCxnSpPr>
          <p:spPr bwMode="auto">
            <a:xfrm>
              <a:off x="4151269"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52" name="Rectangle 51"/>
            <p:cNvSpPr/>
            <p:nvPr/>
          </p:nvSpPr>
          <p:spPr bwMode="auto">
            <a:xfrm>
              <a:off x="5054997" y="3146750"/>
              <a:ext cx="1221489" cy="856935"/>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Core Service</a:t>
              </a:r>
            </a:p>
          </p:txBody>
        </p:sp>
        <p:sp>
          <p:nvSpPr>
            <p:cNvPr id="53" name="Up-Down Arrow 52"/>
            <p:cNvSpPr/>
            <p:nvPr/>
          </p:nvSpPr>
          <p:spPr bwMode="auto">
            <a:xfrm>
              <a:off x="3390693" y="2580518"/>
              <a:ext cx="252000" cy="493671"/>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54" name="Up-Down Arrow 53"/>
            <p:cNvSpPr/>
            <p:nvPr/>
          </p:nvSpPr>
          <p:spPr bwMode="auto">
            <a:xfrm>
              <a:off x="3390693" y="3992044"/>
              <a:ext cx="252000" cy="510107"/>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55" name="TextBox 54"/>
            <p:cNvSpPr txBox="1"/>
            <p:nvPr/>
          </p:nvSpPr>
          <p:spPr>
            <a:xfrm>
              <a:off x="7639400" y="5831867"/>
              <a:ext cx="817329"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FF0000"/>
                  </a:solidFill>
                </a:rPr>
                <a:t>Media</a:t>
              </a:r>
              <a:endParaRPr lang="en-US" sz="1600" b="1" dirty="0">
                <a:solidFill>
                  <a:srgbClr val="FF0000"/>
                </a:solidFill>
              </a:endParaRPr>
            </a:p>
          </p:txBody>
        </p:sp>
        <p:cxnSp>
          <p:nvCxnSpPr>
            <p:cNvPr id="56" name="Straight Connector 55"/>
            <p:cNvCxnSpPr>
              <a:endCxn id="73" idx="1"/>
            </p:cNvCxnSpPr>
            <p:nvPr/>
          </p:nvCxnSpPr>
          <p:spPr bwMode="auto">
            <a:xfrm>
              <a:off x="4704612" y="4720559"/>
              <a:ext cx="2902049" cy="8008"/>
            </a:xfrm>
            <a:prstGeom prst="line">
              <a:avLst/>
            </a:prstGeom>
            <a:solidFill>
              <a:srgbClr val="C0C0C0"/>
            </a:solidFill>
            <a:ln w="76200" cap="flat" cmpd="sng" algn="ctr">
              <a:solidFill>
                <a:srgbClr val="00B050"/>
              </a:solidFill>
              <a:prstDash val="sysDot"/>
              <a:round/>
              <a:headEnd type="none" w="med" len="med"/>
              <a:tailEnd type="triangle" w="med" len="med"/>
            </a:ln>
            <a:effectLst/>
          </p:spPr>
        </p:cxnSp>
        <p:sp>
          <p:nvSpPr>
            <p:cNvPr id="57" name="TextBox 56"/>
            <p:cNvSpPr txBox="1"/>
            <p:nvPr/>
          </p:nvSpPr>
          <p:spPr>
            <a:xfrm>
              <a:off x="7606661" y="4559290"/>
              <a:ext cx="1409954"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00B050"/>
                  </a:solidFill>
                </a:rPr>
                <a:t>H.323 Signal</a:t>
              </a:r>
              <a:endParaRPr lang="en-US" sz="1600" b="1" dirty="0">
                <a:solidFill>
                  <a:srgbClr val="00B050"/>
                </a:solidFill>
              </a:endParaRPr>
            </a:p>
          </p:txBody>
        </p:sp>
        <p:cxnSp>
          <p:nvCxnSpPr>
            <p:cNvPr id="58" name="Straight Connector 57"/>
            <p:cNvCxnSpPr/>
            <p:nvPr/>
          </p:nvCxnSpPr>
          <p:spPr bwMode="auto">
            <a:xfrm flipV="1">
              <a:off x="3293457" y="3435236"/>
              <a:ext cx="0" cy="1319192"/>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59" name="Straight Connector 58"/>
            <p:cNvCxnSpPr/>
            <p:nvPr/>
          </p:nvCxnSpPr>
          <p:spPr bwMode="auto">
            <a:xfrm flipV="1">
              <a:off x="4625611" y="3457073"/>
              <a:ext cx="0" cy="1297355"/>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60" name="Straight Connector 59"/>
            <p:cNvCxnSpPr/>
            <p:nvPr/>
          </p:nvCxnSpPr>
          <p:spPr bwMode="auto">
            <a:xfrm flipH="1" flipV="1">
              <a:off x="3242655" y="3398751"/>
              <a:ext cx="1357555" cy="5791"/>
            </a:xfrm>
            <a:prstGeom prst="line">
              <a:avLst/>
            </a:prstGeom>
            <a:solidFill>
              <a:srgbClr val="C0C0C0"/>
            </a:solidFill>
            <a:ln w="76200" cap="flat" cmpd="sng" algn="ctr">
              <a:solidFill>
                <a:srgbClr val="00B050"/>
              </a:solidFill>
              <a:prstDash val="sysDot"/>
              <a:round/>
              <a:headEnd type="none" w="med" len="med"/>
              <a:tailEnd type="none" w="med" len="med"/>
            </a:ln>
            <a:effectLst/>
          </p:spPr>
        </p:cxnSp>
        <p:cxnSp>
          <p:nvCxnSpPr>
            <p:cNvPr id="61" name="Elbow Connector 98"/>
            <p:cNvCxnSpPr>
              <a:endCxn id="44" idx="3"/>
            </p:cNvCxnSpPr>
            <p:nvPr/>
          </p:nvCxnSpPr>
          <p:spPr bwMode="auto">
            <a:xfrm rot="16200000" flipV="1">
              <a:off x="3879980" y="4411721"/>
              <a:ext cx="1863787" cy="197589"/>
            </a:xfrm>
            <a:prstGeom prst="bentConnector2">
              <a:avLst/>
            </a:prstGeom>
            <a:solidFill>
              <a:srgbClr val="C0C0C0"/>
            </a:solidFill>
            <a:ln w="9525" cap="flat" cmpd="sng" algn="ctr">
              <a:solidFill>
                <a:srgbClr val="0070C0"/>
              </a:solidFill>
              <a:prstDash val="solid"/>
              <a:round/>
              <a:headEnd type="triangle" w="med" len="med"/>
              <a:tailEnd type="triangle" w="med" len="med"/>
            </a:ln>
            <a:effectLst/>
          </p:spPr>
        </p:cxnSp>
        <p:cxnSp>
          <p:nvCxnSpPr>
            <p:cNvPr id="62" name="Straight Connector 61"/>
            <p:cNvCxnSpPr/>
            <p:nvPr/>
          </p:nvCxnSpPr>
          <p:spPr bwMode="auto">
            <a:xfrm>
              <a:off x="6276486" y="6011002"/>
              <a:ext cx="1391225" cy="0"/>
            </a:xfrm>
            <a:prstGeom prst="line">
              <a:avLst/>
            </a:prstGeom>
            <a:solidFill>
              <a:srgbClr val="C0C0C0"/>
            </a:solidFill>
            <a:ln w="76200" cap="flat" cmpd="sng" algn="ctr">
              <a:solidFill>
                <a:schemeClr val="tx1"/>
              </a:solidFill>
              <a:prstDash val="sysDot"/>
              <a:round/>
              <a:headEnd type="none" w="med" len="med"/>
              <a:tailEnd type="triangle" w="med" len="med"/>
            </a:ln>
            <a:effectLst/>
          </p:spPr>
        </p:cxnSp>
      </p:grpSp>
    </p:spTree>
    <p:extLst>
      <p:ext uri="{BB962C8B-B14F-4D97-AF65-F5344CB8AC3E}">
        <p14:creationId xmlns:p14="http://schemas.microsoft.com/office/powerpoint/2010/main" val="19146302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RPAD</a:t>
            </a:r>
            <a:r>
              <a:rPr lang="zh-CN" altLang="en-US" dirty="0" smtClean="0"/>
              <a:t> </a:t>
            </a:r>
            <a:r>
              <a:rPr lang="en-US" dirty="0"/>
              <a:t>Media Traversal</a:t>
            </a:r>
          </a:p>
        </p:txBody>
      </p:sp>
      <p:grpSp>
        <p:nvGrpSpPr>
          <p:cNvPr id="4" name="Group 3"/>
          <p:cNvGrpSpPr/>
          <p:nvPr/>
        </p:nvGrpSpPr>
        <p:grpSpPr>
          <a:xfrm>
            <a:off x="1104295" y="1260706"/>
            <a:ext cx="8654524" cy="5131328"/>
            <a:chOff x="135467" y="1119192"/>
            <a:chExt cx="8654524" cy="5131328"/>
          </a:xfrm>
        </p:grpSpPr>
        <p:sp>
          <p:nvSpPr>
            <p:cNvPr id="5" name="AutoShape 753"/>
            <p:cNvSpPr>
              <a:spLocks noChangeArrowheads="1"/>
            </p:cNvSpPr>
            <p:nvPr/>
          </p:nvSpPr>
          <p:spPr bwMode="auto">
            <a:xfrm>
              <a:off x="327028" y="2883470"/>
              <a:ext cx="6467475" cy="1318589"/>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Core Service</a:t>
              </a:r>
              <a:endParaRPr lang="en-US" sz="1400" dirty="0">
                <a:solidFill>
                  <a:schemeClr val="accent5">
                    <a:lumMod val="40000"/>
                    <a:lumOff val="60000"/>
                  </a:schemeClr>
                </a:solidFill>
              </a:endParaRPr>
            </a:p>
          </p:txBody>
        </p:sp>
        <p:sp>
          <p:nvSpPr>
            <p:cNvPr id="6" name="AutoShape 757"/>
            <p:cNvSpPr>
              <a:spLocks noChangeArrowheads="1"/>
            </p:cNvSpPr>
            <p:nvPr/>
          </p:nvSpPr>
          <p:spPr bwMode="auto">
            <a:xfrm>
              <a:off x="327028" y="4349746"/>
              <a:ext cx="6467475" cy="806381"/>
            </a:xfrm>
            <a:prstGeom prst="roundRect">
              <a:avLst>
                <a:gd name="adj" fmla="val 1518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Stack</a:t>
              </a:r>
              <a:endParaRPr lang="en-US" sz="1400" dirty="0">
                <a:solidFill>
                  <a:schemeClr val="accent5">
                    <a:lumMod val="40000"/>
                    <a:lumOff val="60000"/>
                  </a:schemeClr>
                </a:solidFill>
              </a:endParaRPr>
            </a:p>
          </p:txBody>
        </p:sp>
        <p:sp>
          <p:nvSpPr>
            <p:cNvPr id="7" name="AutoShape 751"/>
            <p:cNvSpPr>
              <a:spLocks noChangeArrowheads="1"/>
            </p:cNvSpPr>
            <p:nvPr/>
          </p:nvSpPr>
          <p:spPr bwMode="auto">
            <a:xfrm>
              <a:off x="327028" y="1740219"/>
              <a:ext cx="6467475" cy="1019918"/>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WEB Management</a:t>
              </a:r>
              <a:endParaRPr lang="en-US" sz="1400" dirty="0">
                <a:solidFill>
                  <a:schemeClr val="accent5">
                    <a:lumMod val="40000"/>
                    <a:lumOff val="60000"/>
                  </a:schemeClr>
                </a:solidFill>
              </a:endParaRPr>
            </a:p>
          </p:txBody>
        </p:sp>
        <p:sp>
          <p:nvSpPr>
            <p:cNvPr id="8" name="AutoShape 750"/>
            <p:cNvSpPr>
              <a:spLocks noChangeArrowheads="1"/>
            </p:cNvSpPr>
            <p:nvPr/>
          </p:nvSpPr>
          <p:spPr bwMode="auto">
            <a:xfrm>
              <a:off x="6918328" y="4349746"/>
              <a:ext cx="1871663" cy="1900774"/>
            </a:xfrm>
            <a:prstGeom prst="roundRect">
              <a:avLst>
                <a:gd name="adj" fmla="val 4565"/>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System Manager</a:t>
              </a:r>
              <a:endParaRPr lang="en-US" sz="1400" dirty="0">
                <a:solidFill>
                  <a:schemeClr val="accent5">
                    <a:lumMod val="40000"/>
                    <a:lumOff val="60000"/>
                  </a:schemeClr>
                </a:solidFill>
              </a:endParaRPr>
            </a:p>
          </p:txBody>
        </p:sp>
        <p:sp>
          <p:nvSpPr>
            <p:cNvPr id="9" name="AutoShape 756"/>
            <p:cNvSpPr>
              <a:spLocks noChangeArrowheads="1"/>
            </p:cNvSpPr>
            <p:nvPr/>
          </p:nvSpPr>
          <p:spPr bwMode="auto">
            <a:xfrm>
              <a:off x="327028" y="5303434"/>
              <a:ext cx="6467475" cy="947086"/>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r>
                <a:rPr lang="en-US" sz="1400" dirty="0" smtClean="0">
                  <a:solidFill>
                    <a:schemeClr val="accent5">
                      <a:lumMod val="40000"/>
                      <a:lumOff val="60000"/>
                    </a:schemeClr>
                  </a:solidFill>
                </a:rPr>
                <a:t>Media Traversal</a:t>
              </a:r>
              <a:endParaRPr lang="en-US" sz="1400" dirty="0">
                <a:solidFill>
                  <a:schemeClr val="accent5">
                    <a:lumMod val="40000"/>
                    <a:lumOff val="60000"/>
                  </a:schemeClr>
                </a:solidFill>
              </a:endParaRPr>
            </a:p>
          </p:txBody>
        </p:sp>
        <p:sp>
          <p:nvSpPr>
            <p:cNvPr id="10" name="AutoShape 784"/>
            <p:cNvSpPr>
              <a:spLocks noChangeArrowheads="1"/>
            </p:cNvSpPr>
            <p:nvPr/>
          </p:nvSpPr>
          <p:spPr bwMode="auto">
            <a:xfrm>
              <a:off x="6918328" y="1740219"/>
              <a:ext cx="1839927" cy="800313"/>
            </a:xfrm>
            <a:prstGeom prst="roundRect">
              <a:avLst>
                <a:gd name="adj" fmla="val 7611"/>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buClrTx/>
              </a:pPr>
              <a:r>
                <a:rPr lang="en-US" sz="1400" dirty="0" smtClean="0">
                  <a:solidFill>
                    <a:schemeClr val="accent5">
                      <a:lumMod val="40000"/>
                      <a:lumOff val="60000"/>
                    </a:schemeClr>
                  </a:solidFill>
                </a:rPr>
                <a:t>Flex GUI</a:t>
              </a:r>
              <a:endParaRPr lang="en-US" sz="1400" dirty="0">
                <a:solidFill>
                  <a:schemeClr val="accent5">
                    <a:lumMod val="40000"/>
                    <a:lumOff val="60000"/>
                  </a:schemeClr>
                </a:solidFill>
              </a:endParaRPr>
            </a:p>
          </p:txBody>
        </p:sp>
        <p:sp>
          <p:nvSpPr>
            <p:cNvPr id="11" name="Freeform 888"/>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close/>
                </a:path>
              </a:pathLst>
            </a:custGeom>
            <a:solidFill>
              <a:srgbClr val="D9DADD"/>
            </a:solidFill>
            <a:ln w="9525">
              <a:noFill/>
              <a:round/>
              <a:headEnd/>
              <a:tailEnd/>
            </a:ln>
          </p:spPr>
          <p:txBody>
            <a:bodyPr/>
            <a:lstStyle/>
            <a:p>
              <a:endParaRPr lang="en-US"/>
            </a:p>
          </p:txBody>
        </p:sp>
        <p:sp>
          <p:nvSpPr>
            <p:cNvPr id="12" name="Freeform 889"/>
            <p:cNvSpPr>
              <a:spLocks/>
            </p:cNvSpPr>
            <p:nvPr/>
          </p:nvSpPr>
          <p:spPr bwMode="auto">
            <a:xfrm>
              <a:off x="7353317" y="5879045"/>
              <a:ext cx="1404938" cy="295275"/>
            </a:xfrm>
            <a:custGeom>
              <a:avLst/>
              <a:gdLst/>
              <a:ahLst/>
              <a:cxnLst>
                <a:cxn ang="0">
                  <a:pos x="1178" y="204"/>
                </a:cxn>
                <a:cxn ang="0">
                  <a:pos x="1178" y="204"/>
                </a:cxn>
                <a:cxn ang="0">
                  <a:pos x="1110" y="132"/>
                </a:cxn>
                <a:cxn ang="0">
                  <a:pos x="986" y="4"/>
                </a:cxn>
                <a:cxn ang="0">
                  <a:pos x="986" y="4"/>
                </a:cxn>
                <a:cxn ang="0">
                  <a:pos x="980" y="2"/>
                </a:cxn>
                <a:cxn ang="0">
                  <a:pos x="976" y="0"/>
                </a:cxn>
                <a:cxn ang="0">
                  <a:pos x="970" y="0"/>
                </a:cxn>
                <a:cxn ang="0">
                  <a:pos x="218" y="0"/>
                </a:cxn>
                <a:cxn ang="0">
                  <a:pos x="218" y="0"/>
                </a:cxn>
                <a:cxn ang="0">
                  <a:pos x="212" y="0"/>
                </a:cxn>
                <a:cxn ang="0">
                  <a:pos x="208" y="2"/>
                </a:cxn>
                <a:cxn ang="0">
                  <a:pos x="204" y="4"/>
                </a:cxn>
                <a:cxn ang="0">
                  <a:pos x="80" y="132"/>
                </a:cxn>
                <a:cxn ang="0">
                  <a:pos x="10" y="204"/>
                </a:cxn>
                <a:cxn ang="0">
                  <a:pos x="10" y="204"/>
                </a:cxn>
                <a:cxn ang="0">
                  <a:pos x="10" y="204"/>
                </a:cxn>
                <a:cxn ang="0">
                  <a:pos x="6" y="210"/>
                </a:cxn>
                <a:cxn ang="0">
                  <a:pos x="2" y="214"/>
                </a:cxn>
                <a:cxn ang="0">
                  <a:pos x="2" y="220"/>
                </a:cxn>
                <a:cxn ang="0">
                  <a:pos x="0" y="228"/>
                </a:cxn>
                <a:cxn ang="0">
                  <a:pos x="0" y="228"/>
                </a:cxn>
                <a:cxn ang="0">
                  <a:pos x="2" y="234"/>
                </a:cxn>
                <a:cxn ang="0">
                  <a:pos x="2" y="240"/>
                </a:cxn>
                <a:cxn ang="0">
                  <a:pos x="6" y="246"/>
                </a:cxn>
                <a:cxn ang="0">
                  <a:pos x="10" y="250"/>
                </a:cxn>
                <a:cxn ang="0">
                  <a:pos x="14" y="254"/>
                </a:cxn>
                <a:cxn ang="0">
                  <a:pos x="20" y="258"/>
                </a:cxn>
                <a:cxn ang="0">
                  <a:pos x="26" y="260"/>
                </a:cxn>
                <a:cxn ang="0">
                  <a:pos x="32" y="260"/>
                </a:cxn>
                <a:cxn ang="0">
                  <a:pos x="1156" y="260"/>
                </a:cxn>
                <a:cxn ang="0">
                  <a:pos x="1156" y="260"/>
                </a:cxn>
                <a:cxn ang="0">
                  <a:pos x="1162" y="260"/>
                </a:cxn>
                <a:cxn ang="0">
                  <a:pos x="1168" y="258"/>
                </a:cxn>
                <a:cxn ang="0">
                  <a:pos x="1174" y="254"/>
                </a:cxn>
                <a:cxn ang="0">
                  <a:pos x="1178" y="250"/>
                </a:cxn>
                <a:cxn ang="0">
                  <a:pos x="1182" y="246"/>
                </a:cxn>
                <a:cxn ang="0">
                  <a:pos x="1186" y="240"/>
                </a:cxn>
                <a:cxn ang="0">
                  <a:pos x="1188" y="234"/>
                </a:cxn>
                <a:cxn ang="0">
                  <a:pos x="1188" y="228"/>
                </a:cxn>
                <a:cxn ang="0">
                  <a:pos x="1188" y="228"/>
                </a:cxn>
                <a:cxn ang="0">
                  <a:pos x="1188" y="220"/>
                </a:cxn>
                <a:cxn ang="0">
                  <a:pos x="1186" y="214"/>
                </a:cxn>
                <a:cxn ang="0">
                  <a:pos x="1182" y="210"/>
                </a:cxn>
                <a:cxn ang="0">
                  <a:pos x="1178" y="204"/>
                </a:cxn>
              </a:cxnLst>
              <a:rect l="0" t="0" r="r" b="b"/>
              <a:pathLst>
                <a:path w="1188" h="260">
                  <a:moveTo>
                    <a:pt x="1178" y="204"/>
                  </a:moveTo>
                  <a:lnTo>
                    <a:pt x="1178" y="204"/>
                  </a:lnTo>
                  <a:lnTo>
                    <a:pt x="1110" y="132"/>
                  </a:lnTo>
                  <a:lnTo>
                    <a:pt x="986" y="4"/>
                  </a:lnTo>
                  <a:lnTo>
                    <a:pt x="986" y="4"/>
                  </a:lnTo>
                  <a:lnTo>
                    <a:pt x="980" y="2"/>
                  </a:lnTo>
                  <a:lnTo>
                    <a:pt x="976" y="0"/>
                  </a:lnTo>
                  <a:lnTo>
                    <a:pt x="970" y="0"/>
                  </a:lnTo>
                  <a:lnTo>
                    <a:pt x="218" y="0"/>
                  </a:lnTo>
                  <a:lnTo>
                    <a:pt x="218" y="0"/>
                  </a:lnTo>
                  <a:lnTo>
                    <a:pt x="212" y="0"/>
                  </a:lnTo>
                  <a:lnTo>
                    <a:pt x="208" y="2"/>
                  </a:lnTo>
                  <a:lnTo>
                    <a:pt x="204" y="4"/>
                  </a:lnTo>
                  <a:lnTo>
                    <a:pt x="80" y="132"/>
                  </a:lnTo>
                  <a:lnTo>
                    <a:pt x="10" y="204"/>
                  </a:lnTo>
                  <a:lnTo>
                    <a:pt x="10" y="204"/>
                  </a:lnTo>
                  <a:lnTo>
                    <a:pt x="10" y="204"/>
                  </a:lnTo>
                  <a:lnTo>
                    <a:pt x="6" y="210"/>
                  </a:lnTo>
                  <a:lnTo>
                    <a:pt x="2" y="214"/>
                  </a:lnTo>
                  <a:lnTo>
                    <a:pt x="2" y="220"/>
                  </a:lnTo>
                  <a:lnTo>
                    <a:pt x="0" y="228"/>
                  </a:lnTo>
                  <a:lnTo>
                    <a:pt x="0" y="228"/>
                  </a:lnTo>
                  <a:lnTo>
                    <a:pt x="2" y="234"/>
                  </a:lnTo>
                  <a:lnTo>
                    <a:pt x="2" y="240"/>
                  </a:lnTo>
                  <a:lnTo>
                    <a:pt x="6" y="246"/>
                  </a:lnTo>
                  <a:lnTo>
                    <a:pt x="10" y="250"/>
                  </a:lnTo>
                  <a:lnTo>
                    <a:pt x="14" y="254"/>
                  </a:lnTo>
                  <a:lnTo>
                    <a:pt x="20" y="258"/>
                  </a:lnTo>
                  <a:lnTo>
                    <a:pt x="26" y="260"/>
                  </a:lnTo>
                  <a:lnTo>
                    <a:pt x="32" y="260"/>
                  </a:lnTo>
                  <a:lnTo>
                    <a:pt x="1156" y="260"/>
                  </a:lnTo>
                  <a:lnTo>
                    <a:pt x="1156" y="260"/>
                  </a:lnTo>
                  <a:lnTo>
                    <a:pt x="1162" y="260"/>
                  </a:lnTo>
                  <a:lnTo>
                    <a:pt x="1168" y="258"/>
                  </a:lnTo>
                  <a:lnTo>
                    <a:pt x="1174" y="254"/>
                  </a:lnTo>
                  <a:lnTo>
                    <a:pt x="1178" y="250"/>
                  </a:lnTo>
                  <a:lnTo>
                    <a:pt x="1182" y="246"/>
                  </a:lnTo>
                  <a:lnTo>
                    <a:pt x="1186" y="240"/>
                  </a:lnTo>
                  <a:lnTo>
                    <a:pt x="1188" y="234"/>
                  </a:lnTo>
                  <a:lnTo>
                    <a:pt x="1188" y="228"/>
                  </a:lnTo>
                  <a:lnTo>
                    <a:pt x="1188" y="228"/>
                  </a:lnTo>
                  <a:lnTo>
                    <a:pt x="1188" y="220"/>
                  </a:lnTo>
                  <a:lnTo>
                    <a:pt x="1186" y="214"/>
                  </a:lnTo>
                  <a:lnTo>
                    <a:pt x="1182" y="210"/>
                  </a:lnTo>
                  <a:lnTo>
                    <a:pt x="1178" y="204"/>
                  </a:lnTo>
                </a:path>
              </a:pathLst>
            </a:custGeom>
            <a:solidFill>
              <a:schemeClr val="accent6">
                <a:lumMod val="40000"/>
                <a:lumOff val="60000"/>
              </a:schemeClr>
            </a:solidFill>
            <a:ln w="9525" cap="flat" cmpd="sng">
              <a:noFill/>
              <a:prstDash val="solid"/>
              <a:round/>
              <a:headEnd type="none" w="med" len="med"/>
              <a:tailEnd type="none" w="med" len="med"/>
            </a:ln>
            <a:effectLst/>
          </p:spPr>
          <p:txBody>
            <a:bodyPr lIns="90000" tIns="46800" rIns="90000" bIns="46800" anchor="ctr">
              <a:spAutoFit/>
            </a:bodyPr>
            <a:lstStyle/>
            <a:p>
              <a:endParaRPr lang="en-US"/>
            </a:p>
          </p:txBody>
        </p:sp>
        <p:sp>
          <p:nvSpPr>
            <p:cNvPr id="13" name="Line 890"/>
            <p:cNvSpPr>
              <a:spLocks noChangeShapeType="1"/>
            </p:cNvSpPr>
            <p:nvPr/>
          </p:nvSpPr>
          <p:spPr bwMode="auto">
            <a:xfrm flipV="1">
              <a:off x="7772417" y="5904445"/>
              <a:ext cx="153988" cy="88900"/>
            </a:xfrm>
            <a:prstGeom prst="line">
              <a:avLst/>
            </a:prstGeom>
            <a:noFill/>
            <a:ln w="28575">
              <a:solidFill>
                <a:schemeClr val="accent6">
                  <a:lumMod val="60000"/>
                  <a:lumOff val="40000"/>
                </a:schemeClr>
              </a:solidFill>
              <a:round/>
              <a:headEnd/>
              <a:tailEnd/>
            </a:ln>
          </p:spPr>
          <p:txBody>
            <a:bodyPr/>
            <a:lstStyle/>
            <a:p>
              <a:endParaRPr lang="en-US"/>
            </a:p>
          </p:txBody>
        </p:sp>
        <p:sp>
          <p:nvSpPr>
            <p:cNvPr id="14" name="Line 891"/>
            <p:cNvSpPr>
              <a:spLocks noChangeShapeType="1"/>
            </p:cNvSpPr>
            <p:nvPr/>
          </p:nvSpPr>
          <p:spPr bwMode="auto">
            <a:xfrm>
              <a:off x="8172467" y="5904445"/>
              <a:ext cx="146050" cy="82550"/>
            </a:xfrm>
            <a:prstGeom prst="line">
              <a:avLst/>
            </a:prstGeom>
            <a:noFill/>
            <a:ln w="28575">
              <a:solidFill>
                <a:schemeClr val="accent6">
                  <a:lumMod val="60000"/>
                  <a:lumOff val="40000"/>
                </a:schemeClr>
              </a:solidFill>
              <a:round/>
              <a:headEnd/>
              <a:tailEnd/>
            </a:ln>
          </p:spPr>
          <p:txBody>
            <a:bodyPr/>
            <a:lstStyle/>
            <a:p>
              <a:endParaRPr lang="en-US"/>
            </a:p>
          </p:txBody>
        </p:sp>
        <p:sp>
          <p:nvSpPr>
            <p:cNvPr id="15" name="Line 892"/>
            <p:cNvSpPr>
              <a:spLocks noChangeShapeType="1"/>
            </p:cNvSpPr>
            <p:nvPr/>
          </p:nvSpPr>
          <p:spPr bwMode="auto">
            <a:xfrm>
              <a:off x="7783530" y="6053670"/>
              <a:ext cx="536575" cy="0"/>
            </a:xfrm>
            <a:prstGeom prst="line">
              <a:avLst/>
            </a:prstGeom>
            <a:noFill/>
            <a:ln w="28575">
              <a:solidFill>
                <a:schemeClr val="accent6">
                  <a:lumMod val="60000"/>
                  <a:lumOff val="40000"/>
                </a:schemeClr>
              </a:solidFill>
              <a:round/>
              <a:headEnd/>
              <a:tailEnd/>
            </a:ln>
          </p:spPr>
          <p:txBody>
            <a:bodyPr/>
            <a:lstStyle/>
            <a:p>
              <a:endParaRPr lang="en-US"/>
            </a:p>
          </p:txBody>
        </p:sp>
        <p:sp>
          <p:nvSpPr>
            <p:cNvPr id="16" name="Oval 893"/>
            <p:cNvSpPr>
              <a:spLocks noChangeArrowheads="1"/>
            </p:cNvSpPr>
            <p:nvPr/>
          </p:nvSpPr>
          <p:spPr bwMode="auto">
            <a:xfrm>
              <a:off x="7893067" y="5677433"/>
              <a:ext cx="325438" cy="311150"/>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17" name="Group 894"/>
            <p:cNvGrpSpPr>
              <a:grpSpLocks/>
            </p:cNvGrpSpPr>
            <p:nvPr/>
          </p:nvGrpSpPr>
          <p:grpSpPr bwMode="auto">
            <a:xfrm>
              <a:off x="7918467" y="5701245"/>
              <a:ext cx="274638" cy="263525"/>
              <a:chOff x="3813" y="1717"/>
              <a:chExt cx="231" cy="231"/>
            </a:xfrm>
          </p:grpSpPr>
          <p:sp>
            <p:nvSpPr>
              <p:cNvPr id="101" name="Freeform 895"/>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102" name="Freeform 896"/>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103" name="Freeform 897"/>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104" name="Freeform 898"/>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18" name="Oval 899"/>
            <p:cNvSpPr>
              <a:spLocks noChangeArrowheads="1"/>
            </p:cNvSpPr>
            <p:nvPr/>
          </p:nvSpPr>
          <p:spPr bwMode="auto">
            <a:xfrm>
              <a:off x="7515242" y="5826658"/>
              <a:ext cx="323850" cy="312737"/>
            </a:xfrm>
            <a:prstGeom prst="ellipse">
              <a:avLst/>
            </a:prstGeom>
            <a:solidFill>
              <a:schemeClr val="accent6">
                <a:lumMod val="20000"/>
                <a:lumOff val="80000"/>
              </a:schemeClr>
            </a:solid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19" name="Group 900"/>
            <p:cNvGrpSpPr>
              <a:grpSpLocks/>
            </p:cNvGrpSpPr>
            <p:nvPr/>
          </p:nvGrpSpPr>
          <p:grpSpPr bwMode="auto">
            <a:xfrm>
              <a:off x="7540642" y="5852058"/>
              <a:ext cx="273050" cy="263525"/>
              <a:chOff x="3813" y="1717"/>
              <a:chExt cx="231" cy="231"/>
            </a:xfrm>
            <a:noFill/>
          </p:grpSpPr>
          <p:sp>
            <p:nvSpPr>
              <p:cNvPr id="97" name="Freeform 901"/>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98" name="Freeform 902"/>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99" name="Freeform 903"/>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sp>
            <p:nvSpPr>
              <p:cNvPr id="100" name="Freeform 904"/>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grpFill/>
              <a:ln w="9525">
                <a:solidFill>
                  <a:schemeClr val="accent5">
                    <a:lumMod val="40000"/>
                    <a:lumOff val="60000"/>
                  </a:schemeClr>
                </a:solidFill>
                <a:round/>
                <a:headEnd/>
                <a:tailEnd/>
              </a:ln>
            </p:spPr>
            <p:txBody>
              <a:bodyPr/>
              <a:lstStyle/>
              <a:p>
                <a:endParaRPr lang="en-US"/>
              </a:p>
            </p:txBody>
          </p:sp>
        </p:grpSp>
        <p:sp>
          <p:nvSpPr>
            <p:cNvPr id="20" name="Oval 905"/>
            <p:cNvSpPr>
              <a:spLocks noChangeArrowheads="1"/>
            </p:cNvSpPr>
            <p:nvPr/>
          </p:nvSpPr>
          <p:spPr bwMode="auto">
            <a:xfrm>
              <a:off x="8274067" y="5826658"/>
              <a:ext cx="323850" cy="312737"/>
            </a:xfrm>
            <a:prstGeom prst="ellipse">
              <a:avLst/>
            </a:prstGeom>
            <a:noFill/>
            <a:ln w="19050" algn="ctr">
              <a:solidFill>
                <a:schemeClr val="accent5">
                  <a:lumMod val="40000"/>
                  <a:lumOff val="60000"/>
                </a:schemeClr>
              </a:solidFill>
              <a:round/>
              <a:headEnd/>
              <a:tailEnd/>
            </a:ln>
            <a:effectLst/>
          </p:spPr>
          <p:txBody>
            <a:bodyPr lIns="90000" tIns="43200" rIns="90000" bIns="43200" anchor="ctr">
              <a:spAutoFit/>
            </a:bodyPr>
            <a:lstStyle/>
            <a:p>
              <a:endParaRPr lang="en-US"/>
            </a:p>
          </p:txBody>
        </p:sp>
        <p:grpSp>
          <p:nvGrpSpPr>
            <p:cNvPr id="21" name="Group 906"/>
            <p:cNvGrpSpPr>
              <a:grpSpLocks/>
            </p:cNvGrpSpPr>
            <p:nvPr/>
          </p:nvGrpSpPr>
          <p:grpSpPr bwMode="auto">
            <a:xfrm>
              <a:off x="8299467" y="5852058"/>
              <a:ext cx="273050" cy="263525"/>
              <a:chOff x="3813" y="1717"/>
              <a:chExt cx="231" cy="231"/>
            </a:xfrm>
          </p:grpSpPr>
          <p:sp>
            <p:nvSpPr>
              <p:cNvPr id="93" name="Freeform 907"/>
              <p:cNvSpPr>
                <a:spLocks/>
              </p:cNvSpPr>
              <p:nvPr/>
            </p:nvSpPr>
            <p:spPr bwMode="auto">
              <a:xfrm>
                <a:off x="3928" y="1841"/>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94" name="Freeform 908"/>
              <p:cNvSpPr>
                <a:spLocks/>
              </p:cNvSpPr>
              <p:nvPr/>
            </p:nvSpPr>
            <p:spPr bwMode="auto">
              <a:xfrm rot="5400000">
                <a:off x="3815" y="1830"/>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95" name="Freeform 909"/>
              <p:cNvSpPr>
                <a:spLocks/>
              </p:cNvSpPr>
              <p:nvPr/>
            </p:nvSpPr>
            <p:spPr bwMode="auto">
              <a:xfrm rot="16200000">
                <a:off x="3939" y="1726"/>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sp>
            <p:nvSpPr>
              <p:cNvPr id="96" name="Freeform 910"/>
              <p:cNvSpPr>
                <a:spLocks/>
              </p:cNvSpPr>
              <p:nvPr/>
            </p:nvSpPr>
            <p:spPr bwMode="auto">
              <a:xfrm rot="10800000">
                <a:off x="3825" y="1717"/>
                <a:ext cx="104" cy="107"/>
              </a:xfrm>
              <a:custGeom>
                <a:avLst/>
                <a:gdLst/>
                <a:ahLst/>
                <a:cxnLst>
                  <a:cxn ang="0">
                    <a:pos x="10" y="0"/>
                  </a:cxn>
                  <a:cxn ang="0">
                    <a:pos x="9" y="79"/>
                  </a:cxn>
                  <a:cxn ang="0">
                    <a:pos x="4" y="79"/>
                  </a:cxn>
                  <a:cxn ang="0">
                    <a:pos x="4" y="79"/>
                  </a:cxn>
                  <a:cxn ang="0">
                    <a:pos x="2" y="81"/>
                  </a:cxn>
                  <a:cxn ang="0">
                    <a:pos x="0" y="85"/>
                  </a:cxn>
                  <a:cxn ang="0">
                    <a:pos x="0" y="85"/>
                  </a:cxn>
                  <a:cxn ang="0">
                    <a:pos x="2" y="87"/>
                  </a:cxn>
                  <a:cxn ang="0">
                    <a:pos x="2" y="87"/>
                  </a:cxn>
                  <a:cxn ang="0">
                    <a:pos x="22" y="107"/>
                  </a:cxn>
                  <a:cxn ang="0">
                    <a:pos x="40" y="87"/>
                  </a:cxn>
                  <a:cxn ang="0">
                    <a:pos x="40" y="87"/>
                  </a:cxn>
                  <a:cxn ang="0">
                    <a:pos x="42" y="85"/>
                  </a:cxn>
                  <a:cxn ang="0">
                    <a:pos x="42" y="85"/>
                  </a:cxn>
                  <a:cxn ang="0">
                    <a:pos x="40" y="81"/>
                  </a:cxn>
                  <a:cxn ang="0">
                    <a:pos x="38" y="79"/>
                  </a:cxn>
                  <a:cxn ang="0">
                    <a:pos x="38" y="79"/>
                  </a:cxn>
                  <a:cxn ang="0">
                    <a:pos x="33" y="79"/>
                  </a:cxn>
                  <a:cxn ang="0">
                    <a:pos x="34" y="25"/>
                  </a:cxn>
                  <a:cxn ang="0">
                    <a:pos x="104" y="25"/>
                  </a:cxn>
                  <a:cxn ang="0">
                    <a:pos x="104" y="0"/>
                  </a:cxn>
                  <a:cxn ang="0">
                    <a:pos x="10" y="0"/>
                  </a:cxn>
                </a:cxnLst>
                <a:rect l="0" t="0" r="r" b="b"/>
                <a:pathLst>
                  <a:path w="104" h="107">
                    <a:moveTo>
                      <a:pt x="10" y="0"/>
                    </a:moveTo>
                    <a:lnTo>
                      <a:pt x="9" y="79"/>
                    </a:lnTo>
                    <a:lnTo>
                      <a:pt x="4" y="79"/>
                    </a:lnTo>
                    <a:lnTo>
                      <a:pt x="4" y="79"/>
                    </a:lnTo>
                    <a:lnTo>
                      <a:pt x="2" y="81"/>
                    </a:lnTo>
                    <a:lnTo>
                      <a:pt x="0" y="85"/>
                    </a:lnTo>
                    <a:lnTo>
                      <a:pt x="0" y="85"/>
                    </a:lnTo>
                    <a:lnTo>
                      <a:pt x="2" y="87"/>
                    </a:lnTo>
                    <a:lnTo>
                      <a:pt x="2" y="87"/>
                    </a:lnTo>
                    <a:lnTo>
                      <a:pt x="22" y="107"/>
                    </a:lnTo>
                    <a:lnTo>
                      <a:pt x="40" y="87"/>
                    </a:lnTo>
                    <a:lnTo>
                      <a:pt x="40" y="87"/>
                    </a:lnTo>
                    <a:lnTo>
                      <a:pt x="42" y="85"/>
                    </a:lnTo>
                    <a:lnTo>
                      <a:pt x="42" y="85"/>
                    </a:lnTo>
                    <a:lnTo>
                      <a:pt x="40" y="81"/>
                    </a:lnTo>
                    <a:lnTo>
                      <a:pt x="38" y="79"/>
                    </a:lnTo>
                    <a:lnTo>
                      <a:pt x="38" y="79"/>
                    </a:lnTo>
                    <a:lnTo>
                      <a:pt x="33" y="79"/>
                    </a:lnTo>
                    <a:lnTo>
                      <a:pt x="34" y="25"/>
                    </a:lnTo>
                    <a:lnTo>
                      <a:pt x="104" y="25"/>
                    </a:lnTo>
                    <a:lnTo>
                      <a:pt x="104" y="0"/>
                    </a:lnTo>
                    <a:lnTo>
                      <a:pt x="10" y="0"/>
                    </a:lnTo>
                    <a:close/>
                  </a:path>
                </a:pathLst>
              </a:custGeom>
              <a:solidFill>
                <a:srgbClr val="FFFFFF"/>
              </a:solidFill>
              <a:ln w="9525">
                <a:solidFill>
                  <a:schemeClr val="accent5">
                    <a:lumMod val="40000"/>
                    <a:lumOff val="60000"/>
                  </a:schemeClr>
                </a:solidFill>
                <a:round/>
                <a:headEnd/>
                <a:tailEnd/>
              </a:ln>
            </p:spPr>
            <p:txBody>
              <a:bodyPr/>
              <a:lstStyle/>
              <a:p>
                <a:endParaRPr lang="en-US"/>
              </a:p>
            </p:txBody>
          </p:sp>
        </p:grpSp>
        <p:sp>
          <p:nvSpPr>
            <p:cNvPr id="22" name="AutoShape 976"/>
            <p:cNvSpPr>
              <a:spLocks noChangeArrowheads="1"/>
            </p:cNvSpPr>
            <p:nvPr/>
          </p:nvSpPr>
          <p:spPr bwMode="auto">
            <a:xfrm>
              <a:off x="4763396" y="1119192"/>
              <a:ext cx="2042583" cy="361950"/>
            </a:xfrm>
            <a:prstGeom prst="roundRect">
              <a:avLst>
                <a:gd name="adj" fmla="val 29597"/>
              </a:avLst>
            </a:prstGeom>
            <a:solidFill>
              <a:schemeClr val="accent5">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algn="ctr">
                <a:lnSpc>
                  <a:spcPct val="90000"/>
                </a:lnSpc>
                <a:buClr>
                  <a:schemeClr val="bg1"/>
                </a:buClr>
                <a:buSzPct val="110000"/>
              </a:pPr>
              <a:r>
                <a:rPr lang="en-US" sz="1400" dirty="0" smtClean="0">
                  <a:solidFill>
                    <a:schemeClr val="accent5">
                      <a:lumMod val="40000"/>
                      <a:lumOff val="60000"/>
                    </a:schemeClr>
                  </a:solidFill>
                </a:rPr>
                <a:t>XMA</a:t>
              </a:r>
              <a:endParaRPr lang="en-US" sz="1400" dirty="0">
                <a:solidFill>
                  <a:schemeClr val="accent5">
                    <a:lumMod val="40000"/>
                    <a:lumOff val="60000"/>
                  </a:schemeClr>
                </a:solidFill>
              </a:endParaRPr>
            </a:p>
          </p:txBody>
        </p:sp>
        <p:sp>
          <p:nvSpPr>
            <p:cNvPr id="23" name="Can 22"/>
            <p:cNvSpPr/>
            <p:nvPr/>
          </p:nvSpPr>
          <p:spPr bwMode="auto">
            <a:xfrm>
              <a:off x="7682148" y="2908871"/>
              <a:ext cx="558908" cy="881990"/>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marR="0" indent="0" eaLnBrk="0" hangingPunct="0">
                <a:lnSpc>
                  <a:spcPct val="100000"/>
                </a:lnSpc>
                <a:buClrTx/>
                <a:buSzTx/>
                <a:buFontTx/>
                <a:buNone/>
                <a:tabLst/>
              </a:pPr>
              <a:endParaRPr lang="en-US" sz="1400" smtClean="0">
                <a:solidFill>
                  <a:schemeClr val="accent6">
                    <a:lumMod val="40000"/>
                    <a:lumOff val="60000"/>
                  </a:schemeClr>
                </a:solidFill>
                <a:latin typeface="Arial" charset="0"/>
                <a:cs typeface="Arial" charset="0"/>
              </a:endParaRPr>
            </a:p>
          </p:txBody>
        </p:sp>
        <p:sp>
          <p:nvSpPr>
            <p:cNvPr id="24" name="Can 23"/>
            <p:cNvSpPr/>
            <p:nvPr/>
          </p:nvSpPr>
          <p:spPr bwMode="auto">
            <a:xfrm>
              <a:off x="7196183" y="3193494"/>
              <a:ext cx="574462" cy="802681"/>
            </a:xfrm>
            <a:prstGeom prst="can">
              <a:avLst/>
            </a:prstGeom>
            <a:solidFill>
              <a:schemeClr val="accent6">
                <a:lumMod val="40000"/>
                <a:lumOff val="60000"/>
                <a:alpha val="27000"/>
              </a:schemeClr>
            </a:solidFill>
            <a:ln w="28575" algn="ctr">
              <a:solidFill>
                <a:schemeClr val="accent5">
                  <a:lumMod val="40000"/>
                  <a:lumOff val="60000"/>
                </a:schemeClr>
              </a:solidFill>
              <a:round/>
              <a:headEnd/>
              <a:tailEnd/>
            </a:ln>
            <a:effectLst/>
          </p:spPr>
          <p:txBody>
            <a:bodyPr lIns="90000" tIns="46800" rIns="90000" bIns="46800"/>
            <a:lstStyle/>
            <a:p>
              <a:pPr eaLnBrk="0" hangingPunct="0"/>
              <a:endParaRPr lang="en-US" sz="1400" smtClean="0">
                <a:solidFill>
                  <a:schemeClr val="accent6">
                    <a:lumMod val="40000"/>
                    <a:lumOff val="60000"/>
                  </a:schemeClr>
                </a:solidFill>
                <a:latin typeface="Arial" charset="0"/>
                <a:cs typeface="Arial" charset="0"/>
              </a:endParaRPr>
            </a:p>
          </p:txBody>
        </p:sp>
        <p:sp>
          <p:nvSpPr>
            <p:cNvPr id="25" name="Rectangle 24"/>
            <p:cNvSpPr/>
            <p:nvPr/>
          </p:nvSpPr>
          <p:spPr bwMode="auto">
            <a:xfrm>
              <a:off x="2097710" y="1915010"/>
              <a:ext cx="490151"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User</a:t>
              </a:r>
            </a:p>
          </p:txBody>
        </p:sp>
        <p:sp>
          <p:nvSpPr>
            <p:cNvPr id="26" name="Rectangle 25"/>
            <p:cNvSpPr/>
            <p:nvPr/>
          </p:nvSpPr>
          <p:spPr bwMode="auto">
            <a:xfrm>
              <a:off x="5536923" y="1915010"/>
              <a:ext cx="88179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VC2  Agent</a:t>
              </a:r>
            </a:p>
          </p:txBody>
        </p:sp>
        <p:sp>
          <p:nvSpPr>
            <p:cNvPr id="27" name="Rectangle 26"/>
            <p:cNvSpPr/>
            <p:nvPr/>
          </p:nvSpPr>
          <p:spPr bwMode="auto">
            <a:xfrm>
              <a:off x="3229861" y="4536020"/>
              <a:ext cx="1476000" cy="473613"/>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rgbClr val="C2C3C4"/>
                  </a:solidFill>
                </a:rPr>
                <a:t>H.323 Stack (Radvision)</a:t>
              </a:r>
            </a:p>
          </p:txBody>
        </p:sp>
        <p:sp>
          <p:nvSpPr>
            <p:cNvPr id="28" name="Rectangle 27"/>
            <p:cNvSpPr/>
            <p:nvPr/>
          </p:nvSpPr>
          <p:spPr bwMode="auto">
            <a:xfrm>
              <a:off x="5046531" y="4536020"/>
              <a:ext cx="1221488" cy="46706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Stack (Jain SIP)</a:t>
              </a:r>
            </a:p>
          </p:txBody>
        </p:sp>
        <p:sp>
          <p:nvSpPr>
            <p:cNvPr id="29" name="Rectangle 28"/>
            <p:cNvSpPr/>
            <p:nvPr/>
          </p:nvSpPr>
          <p:spPr bwMode="auto">
            <a:xfrm>
              <a:off x="3237078" y="3146751"/>
              <a:ext cx="1476000" cy="863741"/>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rgbClr val="C2C3C4"/>
                  </a:solidFill>
                </a:rPr>
                <a:t>H.323 Core Service </a:t>
              </a:r>
            </a:p>
          </p:txBody>
        </p:sp>
        <p:sp>
          <p:nvSpPr>
            <p:cNvPr id="30" name="Rectangle 29"/>
            <p:cNvSpPr/>
            <p:nvPr/>
          </p:nvSpPr>
          <p:spPr bwMode="auto">
            <a:xfrm>
              <a:off x="3235392" y="5413833"/>
              <a:ext cx="3032627" cy="28265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rgbClr val="C2C3C4"/>
                  </a:solidFill>
                </a:rPr>
                <a:t>Media Traversal Controller</a:t>
              </a:r>
            </a:p>
          </p:txBody>
        </p:sp>
        <p:sp>
          <p:nvSpPr>
            <p:cNvPr id="31" name="Rectangle 30"/>
            <p:cNvSpPr/>
            <p:nvPr/>
          </p:nvSpPr>
          <p:spPr bwMode="auto">
            <a:xfrm>
              <a:off x="3235391" y="5887010"/>
              <a:ext cx="3032628" cy="258388"/>
            </a:xfrm>
            <a:prstGeom prst="rect">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rPr>
                <a:t>Media Traversal Node</a:t>
              </a:r>
            </a:p>
          </p:txBody>
        </p:sp>
        <p:sp>
          <p:nvSpPr>
            <p:cNvPr id="32" name="Rectangle 31"/>
            <p:cNvSpPr/>
            <p:nvPr/>
          </p:nvSpPr>
          <p:spPr bwMode="auto">
            <a:xfrm>
              <a:off x="1428436" y="3146751"/>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HTTPS Reverse Proxy</a:t>
              </a:r>
            </a:p>
          </p:txBody>
        </p:sp>
        <p:sp>
          <p:nvSpPr>
            <p:cNvPr id="33" name="Rectangle 32"/>
            <p:cNvSpPr/>
            <p:nvPr/>
          </p:nvSpPr>
          <p:spPr bwMode="auto">
            <a:xfrm>
              <a:off x="1428436" y="3751686"/>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XMPP Reverse Proxy</a:t>
              </a:r>
            </a:p>
          </p:txBody>
        </p:sp>
        <p:sp>
          <p:nvSpPr>
            <p:cNvPr id="34" name="Rectangle 33"/>
            <p:cNvSpPr/>
            <p:nvPr/>
          </p:nvSpPr>
          <p:spPr bwMode="auto">
            <a:xfrm>
              <a:off x="1428436" y="3451780"/>
              <a:ext cx="1440000" cy="252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LDAP Reverse Proxy</a:t>
              </a:r>
            </a:p>
          </p:txBody>
        </p:sp>
        <p:sp>
          <p:nvSpPr>
            <p:cNvPr id="35" name="Up-Down Arrow 34"/>
            <p:cNvSpPr/>
            <p:nvPr/>
          </p:nvSpPr>
          <p:spPr bwMode="auto">
            <a:xfrm rot="5400000">
              <a:off x="6831373" y="1886979"/>
              <a:ext cx="251999" cy="56326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36" name="Rectangle 35"/>
            <p:cNvSpPr/>
            <p:nvPr/>
          </p:nvSpPr>
          <p:spPr bwMode="auto">
            <a:xfrm>
              <a:off x="7098291" y="5283132"/>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Security</a:t>
              </a:r>
            </a:p>
          </p:txBody>
        </p:sp>
        <p:sp>
          <p:nvSpPr>
            <p:cNvPr id="37" name="Rectangle 36"/>
            <p:cNvSpPr/>
            <p:nvPr/>
          </p:nvSpPr>
          <p:spPr bwMode="auto">
            <a:xfrm>
              <a:off x="7095710" y="4897844"/>
              <a:ext cx="1525027" cy="334486"/>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System Controller</a:t>
              </a:r>
            </a:p>
          </p:txBody>
        </p:sp>
        <p:cxnSp>
          <p:nvCxnSpPr>
            <p:cNvPr id="38" name="Elbow Connector 37"/>
            <p:cNvCxnSpPr/>
            <p:nvPr/>
          </p:nvCxnSpPr>
          <p:spPr bwMode="auto">
            <a:xfrm rot="16200000" flipV="1">
              <a:off x="3461727" y="2303887"/>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39" name="Flowchart: Alternate Process 277"/>
            <p:cNvSpPr/>
            <p:nvPr/>
          </p:nvSpPr>
          <p:spPr bwMode="auto">
            <a:xfrm>
              <a:off x="639765" y="2534799"/>
              <a:ext cx="5989605" cy="45719"/>
            </a:xfrm>
            <a:prstGeom prst="flowChartAlternateProcess">
              <a:avLst/>
            </a:prstGeom>
            <a:solidFill>
              <a:schemeClr val="accent5">
                <a:lumMod val="40000"/>
                <a:lumOff val="60000"/>
              </a:schemeClr>
            </a:solidFill>
            <a:ln w="9525" cap="flat" cmpd="sng" algn="ctr">
              <a:solidFill>
                <a:schemeClr val="accent5">
                  <a:lumMod val="40000"/>
                  <a:lumOff val="6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40" name="Straight Connector 39"/>
            <p:cNvCxnSpPr/>
            <p:nvPr/>
          </p:nvCxnSpPr>
          <p:spPr bwMode="auto">
            <a:xfrm>
              <a:off x="5053553" y="2275010"/>
              <a:ext cx="0" cy="265522"/>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41" name="Straight Connector 40"/>
            <p:cNvCxnSpPr/>
            <p:nvPr/>
          </p:nvCxnSpPr>
          <p:spPr bwMode="auto">
            <a:xfrm>
              <a:off x="2342786"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42" name="Straight Connector 41"/>
            <p:cNvCxnSpPr/>
            <p:nvPr/>
          </p:nvCxnSpPr>
          <p:spPr bwMode="auto">
            <a:xfrm flipH="1">
              <a:off x="4904111" y="5696483"/>
              <a:ext cx="1" cy="190527"/>
            </a:xfrm>
            <a:prstGeom prst="line">
              <a:avLst/>
            </a:prstGeom>
            <a:solidFill>
              <a:srgbClr val="C0C0C0"/>
            </a:solidFill>
            <a:ln w="9525" cap="flat" cmpd="sng" algn="ctr">
              <a:solidFill>
                <a:srgbClr val="0070C0"/>
              </a:solidFill>
              <a:prstDash val="solid"/>
              <a:round/>
              <a:headEnd type="triangle" w="med" len="med"/>
              <a:tailEnd type="triangle" w="med" len="med"/>
            </a:ln>
            <a:effectLst/>
          </p:spPr>
        </p:cxnSp>
        <p:sp>
          <p:nvSpPr>
            <p:cNvPr id="43" name="Up-Down Arrow 42"/>
            <p:cNvSpPr/>
            <p:nvPr/>
          </p:nvSpPr>
          <p:spPr bwMode="auto">
            <a:xfrm>
              <a:off x="5851820" y="1485531"/>
              <a:ext cx="252000" cy="421012"/>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44" name="Straight Connector 43"/>
            <p:cNvCxnSpPr/>
            <p:nvPr/>
          </p:nvCxnSpPr>
          <p:spPr bwMode="auto">
            <a:xfrm>
              <a:off x="5977820"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45" name="TextBox 44"/>
            <p:cNvSpPr txBox="1"/>
            <p:nvPr/>
          </p:nvSpPr>
          <p:spPr>
            <a:xfrm>
              <a:off x="7265500" y="3305169"/>
              <a:ext cx="1135024" cy="276999"/>
            </a:xfrm>
            <a:prstGeom prst="rect">
              <a:avLst/>
            </a:prstGeom>
            <a:noFill/>
            <a:scene3d>
              <a:camera prst="orthographicFront"/>
              <a:lightRig rig="freezing" dir="t"/>
            </a:scene3d>
            <a:sp3d prstMaterial="matte"/>
          </p:spPr>
          <p:txBody>
            <a:bodyPr wrap="square" rtlCol="0">
              <a:spAutoFit/>
            </a:bodyPr>
            <a:lstStyle/>
            <a:p>
              <a:r>
                <a:rPr lang="en-US" sz="1200" dirty="0" smtClean="0">
                  <a:solidFill>
                    <a:schemeClr val="accent5">
                      <a:lumMod val="40000"/>
                      <a:lumOff val="60000"/>
                    </a:schemeClr>
                  </a:solidFill>
                </a:rPr>
                <a:t>PostgreSQL</a:t>
              </a:r>
              <a:endParaRPr lang="en-US" sz="1200" dirty="0">
                <a:solidFill>
                  <a:schemeClr val="accent5">
                    <a:lumMod val="40000"/>
                    <a:lumOff val="60000"/>
                  </a:schemeClr>
                </a:solidFill>
              </a:endParaRPr>
            </a:p>
          </p:txBody>
        </p:sp>
        <p:sp>
          <p:nvSpPr>
            <p:cNvPr id="46" name="Up-Down Arrow 45"/>
            <p:cNvSpPr/>
            <p:nvPr/>
          </p:nvSpPr>
          <p:spPr bwMode="auto">
            <a:xfrm rot="5400000">
              <a:off x="6878482" y="3244734"/>
              <a:ext cx="252000" cy="697670"/>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47" name="Rectangle 46"/>
            <p:cNvSpPr/>
            <p:nvPr/>
          </p:nvSpPr>
          <p:spPr bwMode="auto">
            <a:xfrm>
              <a:off x="4685246" y="1915010"/>
              <a:ext cx="736614"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Admin</a:t>
              </a:r>
            </a:p>
          </p:txBody>
        </p:sp>
        <p:sp>
          <p:nvSpPr>
            <p:cNvPr id="48" name="Rectangle 47"/>
            <p:cNvSpPr/>
            <p:nvPr/>
          </p:nvSpPr>
          <p:spPr bwMode="auto">
            <a:xfrm>
              <a:off x="2702923" y="1915010"/>
              <a:ext cx="914369"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indent="0" algn="ctr" eaLnBrk="0" hangingPunct="0">
                <a:lnSpc>
                  <a:spcPct val="100000"/>
                </a:lnSpc>
                <a:spcBef>
                  <a:spcPct val="50000"/>
                </a:spcBef>
                <a:buClrTx/>
                <a:buSzTx/>
                <a:buFontTx/>
                <a:buNone/>
                <a:tabLst/>
              </a:pPr>
              <a:r>
                <a:rPr lang="en-US" sz="800" dirty="0" smtClean="0">
                  <a:solidFill>
                    <a:srgbClr val="C2C3C4"/>
                  </a:solidFill>
                </a:rPr>
                <a:t>Maintenance</a:t>
              </a:r>
            </a:p>
          </p:txBody>
        </p:sp>
        <p:sp>
          <p:nvSpPr>
            <p:cNvPr id="49" name="Rectangle 48"/>
            <p:cNvSpPr/>
            <p:nvPr/>
          </p:nvSpPr>
          <p:spPr bwMode="auto">
            <a:xfrm>
              <a:off x="3732354" y="1915010"/>
              <a:ext cx="837830" cy="360000"/>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rgbClr val="C2C3C4"/>
                  </a:solidFill>
                </a:rPr>
                <a:t>Configuration</a:t>
              </a:r>
            </a:p>
          </p:txBody>
        </p:sp>
        <p:cxnSp>
          <p:nvCxnSpPr>
            <p:cNvPr id="50" name="Straight Connector 49"/>
            <p:cNvCxnSpPr/>
            <p:nvPr/>
          </p:nvCxnSpPr>
          <p:spPr bwMode="auto">
            <a:xfrm>
              <a:off x="3160108"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cxnSp>
          <p:nvCxnSpPr>
            <p:cNvPr id="51" name="Straight Connector 50"/>
            <p:cNvCxnSpPr/>
            <p:nvPr/>
          </p:nvCxnSpPr>
          <p:spPr bwMode="auto">
            <a:xfrm>
              <a:off x="4151269" y="2275010"/>
              <a:ext cx="0" cy="259789"/>
            </a:xfrm>
            <a:prstGeom prst="line">
              <a:avLst/>
            </a:prstGeom>
            <a:solidFill>
              <a:srgbClr val="C0C0C0"/>
            </a:solidFill>
            <a:ln w="9525" cap="flat" cmpd="sng" algn="ctr">
              <a:solidFill>
                <a:schemeClr val="accent5">
                  <a:lumMod val="40000"/>
                  <a:lumOff val="60000"/>
                </a:schemeClr>
              </a:solidFill>
              <a:prstDash val="solid"/>
              <a:round/>
              <a:headEnd type="none" w="med" len="med"/>
              <a:tailEnd type="triangle" w="med" len="med"/>
            </a:ln>
            <a:effectLst/>
          </p:spPr>
        </p:cxnSp>
        <p:sp>
          <p:nvSpPr>
            <p:cNvPr id="52" name="Rectangle 51"/>
            <p:cNvSpPr/>
            <p:nvPr/>
          </p:nvSpPr>
          <p:spPr bwMode="auto">
            <a:xfrm>
              <a:off x="5054997" y="3146750"/>
              <a:ext cx="1221489" cy="856935"/>
            </a:xfrm>
            <a:prstGeom prst="rect">
              <a:avLst/>
            </a:prstGeom>
            <a:solidFill>
              <a:srgbClr val="D6D7D8"/>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900" dirty="0" smtClean="0">
                  <a:solidFill>
                    <a:srgbClr val="C2C3C4"/>
                  </a:solidFill>
                </a:rPr>
                <a:t>SIP Core Service</a:t>
              </a:r>
            </a:p>
          </p:txBody>
        </p:sp>
        <p:sp>
          <p:nvSpPr>
            <p:cNvPr id="53" name="Up-Down Arrow 52"/>
            <p:cNvSpPr/>
            <p:nvPr/>
          </p:nvSpPr>
          <p:spPr bwMode="auto">
            <a:xfrm>
              <a:off x="3390693" y="2580518"/>
              <a:ext cx="252000" cy="493671"/>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54" name="Up-Down Arrow 53"/>
            <p:cNvSpPr/>
            <p:nvPr/>
          </p:nvSpPr>
          <p:spPr bwMode="auto">
            <a:xfrm>
              <a:off x="3390693" y="3992044"/>
              <a:ext cx="252000" cy="510107"/>
            </a:xfrm>
            <a:prstGeom prst="upDownArrow">
              <a:avLst/>
            </a:prstGeom>
            <a:noFill/>
            <a:ln>
              <a:solidFill>
                <a:schemeClr val="accent5">
                  <a:lumMod val="40000"/>
                  <a:lumOff val="60000"/>
                </a:schemeClr>
              </a:soli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55" name="TextBox 54"/>
            <p:cNvSpPr txBox="1"/>
            <p:nvPr/>
          </p:nvSpPr>
          <p:spPr>
            <a:xfrm>
              <a:off x="7639400" y="5831867"/>
              <a:ext cx="817329" cy="338554"/>
            </a:xfrm>
            <a:prstGeom prst="rect">
              <a:avLst/>
            </a:prstGeom>
            <a:noFill/>
            <a:scene3d>
              <a:camera prst="orthographicFront"/>
              <a:lightRig rig="freezing" dir="t"/>
            </a:scene3d>
            <a:sp3d prstMaterial="matte"/>
          </p:spPr>
          <p:txBody>
            <a:bodyPr wrap="square" rtlCol="0">
              <a:spAutoFit/>
            </a:bodyPr>
            <a:lstStyle/>
            <a:p>
              <a:r>
                <a:rPr lang="en-US" sz="1600" b="1" dirty="0" smtClean="0">
                  <a:solidFill>
                    <a:srgbClr val="FF0000"/>
                  </a:solidFill>
                </a:rPr>
                <a:t>Media</a:t>
              </a:r>
              <a:endParaRPr lang="en-US" sz="1600" b="1" dirty="0">
                <a:solidFill>
                  <a:srgbClr val="FF0000"/>
                </a:solidFill>
              </a:endParaRPr>
            </a:p>
          </p:txBody>
        </p:sp>
        <p:cxnSp>
          <p:nvCxnSpPr>
            <p:cNvPr id="56" name="Straight Connector 55"/>
            <p:cNvCxnSpPr/>
            <p:nvPr/>
          </p:nvCxnSpPr>
          <p:spPr bwMode="auto">
            <a:xfrm>
              <a:off x="6276486" y="6011002"/>
              <a:ext cx="1391225" cy="0"/>
            </a:xfrm>
            <a:prstGeom prst="line">
              <a:avLst/>
            </a:prstGeom>
            <a:solidFill>
              <a:srgbClr val="C0C0C0"/>
            </a:solidFill>
            <a:ln w="76200" cap="flat" cmpd="sng" algn="ctr">
              <a:solidFill>
                <a:schemeClr val="tx1"/>
              </a:solidFill>
              <a:prstDash val="sysDot"/>
              <a:round/>
              <a:headEnd type="none" w="med" len="med"/>
              <a:tailEnd type="triangle" w="med" len="med"/>
            </a:ln>
            <a:effectLst/>
          </p:spPr>
        </p:cxnSp>
        <p:cxnSp>
          <p:nvCxnSpPr>
            <p:cNvPr id="57" name="Straight Connector 56"/>
            <p:cNvCxnSpPr/>
            <p:nvPr/>
          </p:nvCxnSpPr>
          <p:spPr bwMode="auto">
            <a:xfrm flipV="1">
              <a:off x="135467" y="5986995"/>
              <a:ext cx="3094394" cy="6522"/>
            </a:xfrm>
            <a:prstGeom prst="line">
              <a:avLst/>
            </a:prstGeom>
            <a:solidFill>
              <a:srgbClr val="C0C0C0"/>
            </a:solidFill>
            <a:ln w="76200" cap="flat" cmpd="sng" algn="ctr">
              <a:solidFill>
                <a:schemeClr val="tx1"/>
              </a:solidFill>
              <a:prstDash val="sysDot"/>
              <a:round/>
              <a:headEnd type="triangle" w="med" len="med"/>
              <a:tailEnd type="none" w="med" len="med"/>
            </a:ln>
            <a:effectLst/>
          </p:spPr>
        </p:cxnSp>
        <p:sp>
          <p:nvSpPr>
            <p:cNvPr id="58" name="Rectangle 57"/>
            <p:cNvSpPr/>
            <p:nvPr/>
          </p:nvSpPr>
          <p:spPr bwMode="auto">
            <a:xfrm>
              <a:off x="2683366" y="1438205"/>
              <a:ext cx="6003434" cy="3794125"/>
            </a:xfrm>
            <a:prstGeom prst="rect">
              <a:avLst/>
            </a:prstGeom>
            <a:solidFill>
              <a:schemeClr val="accent3">
                <a:lumMod val="75000"/>
                <a:alpha val="91000"/>
              </a:schemeClr>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endParaRPr kumimoji="0" lang="en-US" sz="2400" b="0" i="0" u="none" strike="noStrike" cap="none" normalizeH="0" baseline="0" smtClean="0">
                <a:ln>
                  <a:noFill/>
                </a:ln>
                <a:solidFill>
                  <a:schemeClr val="tx1"/>
                </a:solidFill>
                <a:effectLst/>
                <a:latin typeface="Arial" charset="0"/>
              </a:endParaRPr>
            </a:p>
          </p:txBody>
        </p:sp>
        <p:cxnSp>
          <p:nvCxnSpPr>
            <p:cNvPr id="59" name="Elbow Connector 58"/>
            <p:cNvCxnSpPr/>
            <p:nvPr/>
          </p:nvCxnSpPr>
          <p:spPr bwMode="auto">
            <a:xfrm rot="16200000" flipV="1">
              <a:off x="3207328" y="2437194"/>
              <a:ext cx="1077956" cy="555402"/>
            </a:xfrm>
            <a:prstGeom prst="bentConnector3">
              <a:avLst>
                <a:gd name="adj1" fmla="val 50000"/>
              </a:avLst>
            </a:prstGeom>
            <a:solidFill>
              <a:srgbClr val="C0C0C0"/>
            </a:solidFill>
            <a:ln w="9525" cap="flat" cmpd="sng" algn="ctr">
              <a:noFill/>
              <a:prstDash val="solid"/>
              <a:round/>
              <a:headEnd type="none" w="med" len="med"/>
              <a:tailEnd type="arrow"/>
            </a:ln>
            <a:effectLst/>
          </p:spPr>
        </p:cxnSp>
        <p:sp>
          <p:nvSpPr>
            <p:cNvPr id="60" name="Rectangle 59"/>
            <p:cNvSpPr/>
            <p:nvPr/>
          </p:nvSpPr>
          <p:spPr bwMode="auto">
            <a:xfrm>
              <a:off x="3708615" y="1887917"/>
              <a:ext cx="561188" cy="288000"/>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hangingPunct="0">
                <a:spcBef>
                  <a:spcPct val="50000"/>
                </a:spcBef>
              </a:pPr>
              <a:r>
                <a:rPr lang="en-US" sz="800" dirty="0" smtClean="0">
                  <a:solidFill>
                    <a:schemeClr val="accent6">
                      <a:lumMod val="60000"/>
                      <a:lumOff val="40000"/>
                    </a:schemeClr>
                  </a:solidFill>
                </a:rPr>
                <a:t>Security</a:t>
              </a:r>
            </a:p>
          </p:txBody>
        </p:sp>
        <p:sp>
          <p:nvSpPr>
            <p:cNvPr id="61" name="Rectangle 60"/>
            <p:cNvSpPr/>
            <p:nvPr/>
          </p:nvSpPr>
          <p:spPr bwMode="auto">
            <a:xfrm>
              <a:off x="3931017" y="2290243"/>
              <a:ext cx="555331" cy="288000"/>
            </a:xfrm>
            <a:prstGeom prst="rect">
              <a:avLst/>
            </a:prstGeom>
            <a:solidFill>
              <a:schemeClr val="accent6">
                <a:lumMod val="40000"/>
                <a:lumOff val="60000"/>
              </a:schemeClr>
            </a:solidFill>
            <a:ln w="9525" cap="flat" cmpd="sng" algn="ctr">
              <a:solidFill>
                <a:schemeClr val="accent6">
                  <a:lumMod val="40000"/>
                  <a:lumOff val="60000"/>
                </a:schemeClr>
              </a:solid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indent="0" algn="ctr" defTabSz="914400" eaLnBrk="0" latinLnBrk="0" hangingPunct="0">
                <a:lnSpc>
                  <a:spcPct val="100000"/>
                </a:lnSpc>
                <a:spcBef>
                  <a:spcPct val="50000"/>
                </a:spcBef>
                <a:buClrTx/>
                <a:buSzTx/>
                <a:buFontTx/>
                <a:buNone/>
                <a:tabLst/>
              </a:pPr>
              <a:r>
                <a:rPr lang="en-US" sz="800" dirty="0" smtClean="0">
                  <a:solidFill>
                    <a:schemeClr val="accent6">
                      <a:lumMod val="60000"/>
                      <a:lumOff val="40000"/>
                    </a:schemeClr>
                  </a:solidFill>
                </a:rPr>
                <a:t>Log Setting</a:t>
              </a:r>
            </a:p>
          </p:txBody>
        </p:sp>
        <p:sp>
          <p:nvSpPr>
            <p:cNvPr id="62" name="Rounded Rectangle 61"/>
            <p:cNvSpPr/>
            <p:nvPr/>
          </p:nvSpPr>
          <p:spPr bwMode="auto">
            <a:xfrm>
              <a:off x="3663338" y="2235419"/>
              <a:ext cx="3473057" cy="238363"/>
            </a:xfrm>
            <a:prstGeom prst="roundRect">
              <a:avLst/>
            </a:prstGeom>
            <a:solidFill>
              <a:schemeClr val="accent6">
                <a:lumMod val="20000"/>
                <a:lumOff val="80000"/>
              </a:schemeClr>
            </a:solidFill>
            <a:ln>
              <a:solidFill>
                <a:schemeClr val="tx2"/>
              </a:solidFill>
            </a:ln>
          </p:spPr>
          <p:txBody>
            <a:bodyPr wrap="square" rtlCol="0">
              <a:spAutoFit/>
            </a:bodyPr>
            <a:lstStyle/>
            <a:p>
              <a:pPr marL="0" marR="0" indent="0" algn="ctr" defTabSz="914400" eaLnBrk="0" latinLnBrk="0" hangingPunct="0">
                <a:lnSpc>
                  <a:spcPct val="100000"/>
                </a:lnSpc>
                <a:buClrTx/>
                <a:buSzTx/>
                <a:buFontTx/>
                <a:buNone/>
                <a:tabLst/>
              </a:pPr>
              <a:r>
                <a:rPr lang="en-US" sz="800" dirty="0" smtClean="0">
                  <a:solidFill>
                    <a:schemeClr val="tx2"/>
                  </a:solidFill>
                </a:rPr>
                <a:t>Linux Application</a:t>
              </a:r>
            </a:p>
          </p:txBody>
        </p:sp>
        <p:sp>
          <p:nvSpPr>
            <p:cNvPr id="63" name="Right Arrow 62"/>
            <p:cNvSpPr/>
            <p:nvPr/>
          </p:nvSpPr>
          <p:spPr bwMode="auto">
            <a:xfrm>
              <a:off x="4697421" y="3212432"/>
              <a:ext cx="415650" cy="206337"/>
            </a:xfrm>
            <a:prstGeom prst="right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64" name="Rectangle 63"/>
            <p:cNvSpPr/>
            <p:nvPr/>
          </p:nvSpPr>
          <p:spPr bwMode="auto">
            <a:xfrm>
              <a:off x="7000233" y="3952926"/>
              <a:ext cx="1141168" cy="364423"/>
            </a:xfrm>
            <a:prstGeom prst="rect">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800" dirty="0" smtClean="0">
                  <a:solidFill>
                    <a:schemeClr val="accent1"/>
                  </a:solidFill>
                </a:rPr>
                <a:t>MTN Driver </a:t>
              </a:r>
            </a:p>
            <a:p>
              <a:pPr algn="ctr" eaLnBrk="0" fontAlgn="base" hangingPunct="0">
                <a:spcBef>
                  <a:spcPct val="50000"/>
                </a:spcBef>
                <a:spcAft>
                  <a:spcPct val="0"/>
                </a:spcAft>
              </a:pPr>
              <a:r>
                <a:rPr lang="en-US" sz="800" dirty="0" smtClean="0">
                  <a:solidFill>
                    <a:schemeClr val="accent1"/>
                  </a:solidFill>
                </a:rPr>
                <a:t>(Kernel Module)</a:t>
              </a:r>
            </a:p>
          </p:txBody>
        </p:sp>
        <p:sp>
          <p:nvSpPr>
            <p:cNvPr id="65" name="TextBox 64"/>
            <p:cNvSpPr txBox="1"/>
            <p:nvPr/>
          </p:nvSpPr>
          <p:spPr>
            <a:xfrm>
              <a:off x="6164646" y="2424763"/>
              <a:ext cx="958710" cy="215444"/>
            </a:xfrm>
            <a:prstGeom prst="rect">
              <a:avLst/>
            </a:prstGeom>
            <a:solidFill>
              <a:srgbClr val="FFFFFF"/>
            </a:solidFill>
            <a:ln>
              <a:solidFill>
                <a:schemeClr val="tx2"/>
              </a:solidFill>
            </a:ln>
          </p:spPr>
          <p:txBody>
            <a:bodyPr wrap="square" rtlCol="0">
              <a:spAutoFit/>
            </a:bodyPr>
            <a:lstStyle/>
            <a:p>
              <a:pPr algn="ctr" eaLnBrk="0" hangingPunct="0"/>
              <a:r>
                <a:rPr lang="en-US" sz="800" dirty="0" smtClean="0">
                  <a:solidFill>
                    <a:schemeClr val="tx2"/>
                  </a:solidFill>
                </a:rPr>
                <a:t>Local Output</a:t>
              </a:r>
            </a:p>
          </p:txBody>
        </p:sp>
        <p:sp>
          <p:nvSpPr>
            <p:cNvPr id="66" name="TextBox 65"/>
            <p:cNvSpPr txBox="1"/>
            <p:nvPr/>
          </p:nvSpPr>
          <p:spPr>
            <a:xfrm>
              <a:off x="6156178" y="3209094"/>
              <a:ext cx="991836" cy="215444"/>
            </a:xfrm>
            <a:prstGeom prst="rect">
              <a:avLst/>
            </a:prstGeom>
            <a:solidFill>
              <a:srgbClr val="FFFFFF"/>
            </a:solidFill>
            <a:ln>
              <a:solidFill>
                <a:schemeClr val="tx2"/>
              </a:solidFill>
            </a:ln>
          </p:spPr>
          <p:txBody>
            <a:bodyPr wrap="square" rtlCol="0">
              <a:spAutoFit/>
            </a:bodyPr>
            <a:lstStyle/>
            <a:p>
              <a:pPr algn="ctr" eaLnBrk="0" hangingPunct="0"/>
              <a:r>
                <a:rPr lang="en-US" sz="800" dirty="0" smtClean="0">
                  <a:solidFill>
                    <a:schemeClr val="tx2"/>
                  </a:solidFill>
                </a:rPr>
                <a:t>POSTROUTING</a:t>
              </a:r>
            </a:p>
          </p:txBody>
        </p:sp>
        <p:sp>
          <p:nvSpPr>
            <p:cNvPr id="67" name="TextBox 66"/>
            <p:cNvSpPr txBox="1"/>
            <p:nvPr/>
          </p:nvSpPr>
          <p:spPr>
            <a:xfrm>
              <a:off x="3753047" y="4031384"/>
              <a:ext cx="889916" cy="215444"/>
            </a:xfrm>
            <a:prstGeom prst="rect">
              <a:avLst/>
            </a:prstGeom>
            <a:solidFill>
              <a:srgbClr val="FFFFFF"/>
            </a:solidFill>
            <a:ln>
              <a:solidFill>
                <a:schemeClr val="tx2"/>
              </a:solidFill>
            </a:ln>
          </p:spPr>
          <p:txBody>
            <a:bodyPr wrap="square" rtlCol="0">
              <a:spAutoFit/>
            </a:bodyPr>
            <a:lstStyle/>
            <a:p>
              <a:pPr algn="ctr" eaLnBrk="0" hangingPunct="0"/>
              <a:r>
                <a:rPr lang="en-US" sz="800" dirty="0" smtClean="0">
                  <a:solidFill>
                    <a:schemeClr val="tx2"/>
                  </a:solidFill>
                </a:rPr>
                <a:t>PREROUTING</a:t>
              </a:r>
            </a:p>
          </p:txBody>
        </p:sp>
        <p:sp>
          <p:nvSpPr>
            <p:cNvPr id="68" name="Flowchart: Decision 153"/>
            <p:cNvSpPr/>
            <p:nvPr/>
          </p:nvSpPr>
          <p:spPr bwMode="auto">
            <a:xfrm>
              <a:off x="3663339" y="3129236"/>
              <a:ext cx="1034081" cy="368780"/>
            </a:xfrm>
            <a:prstGeom prst="flowChartDecision">
              <a:avLst/>
            </a:prstGeom>
            <a:solidFill>
              <a:srgbClr val="FFFFFF"/>
            </a:solidFill>
            <a:ln w="9525" cap="flat" cmpd="sng" algn="ctr">
              <a:solidFill>
                <a:schemeClr val="tx2"/>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l" defTabSz="914400" rtl="0" eaLnBrk="0" fontAlgn="base" latinLnBrk="0" hangingPunct="0">
                <a:lnSpc>
                  <a:spcPct val="100000"/>
                </a:lnSpc>
                <a:spcBef>
                  <a:spcPct val="50000"/>
                </a:spcBef>
                <a:spcAft>
                  <a:spcPct val="0"/>
                </a:spcAft>
                <a:buClrTx/>
                <a:buSzTx/>
                <a:buFontTx/>
                <a:buNone/>
                <a:tabLst/>
              </a:pPr>
              <a:r>
                <a:rPr lang="en-US" sz="800" dirty="0" smtClean="0">
                  <a:solidFill>
                    <a:schemeClr val="tx2"/>
                  </a:solidFill>
                </a:rPr>
                <a:t>Routing? </a:t>
              </a:r>
              <a:endParaRPr kumimoji="0" lang="en-US" sz="800" b="0" i="0" u="none" strike="noStrike" cap="none" normalizeH="0" baseline="0" dirty="0" smtClean="0">
                <a:ln>
                  <a:noFill/>
                </a:ln>
                <a:solidFill>
                  <a:schemeClr val="tx2"/>
                </a:solidFill>
                <a:effectLst/>
                <a:latin typeface="Arial" charset="0"/>
              </a:endParaRPr>
            </a:p>
          </p:txBody>
        </p:sp>
        <p:sp>
          <p:nvSpPr>
            <p:cNvPr id="69" name="TextBox 68"/>
            <p:cNvSpPr txBox="1"/>
            <p:nvPr/>
          </p:nvSpPr>
          <p:spPr>
            <a:xfrm>
              <a:off x="3663338" y="2433137"/>
              <a:ext cx="958710" cy="215444"/>
            </a:xfrm>
            <a:prstGeom prst="rect">
              <a:avLst/>
            </a:prstGeom>
            <a:solidFill>
              <a:srgbClr val="FFFFFF"/>
            </a:solidFill>
            <a:ln>
              <a:solidFill>
                <a:schemeClr val="tx2"/>
              </a:solidFill>
            </a:ln>
          </p:spPr>
          <p:txBody>
            <a:bodyPr wrap="square" rtlCol="0">
              <a:spAutoFit/>
            </a:bodyPr>
            <a:lstStyle/>
            <a:p>
              <a:pPr algn="ctr" eaLnBrk="0" hangingPunct="0"/>
              <a:r>
                <a:rPr lang="en-US" sz="800" dirty="0" smtClean="0">
                  <a:solidFill>
                    <a:schemeClr val="tx2"/>
                  </a:solidFill>
                </a:rPr>
                <a:t>Local Input</a:t>
              </a:r>
            </a:p>
          </p:txBody>
        </p:sp>
        <p:sp>
          <p:nvSpPr>
            <p:cNvPr id="70" name="Up Arrow 69"/>
            <p:cNvSpPr/>
            <p:nvPr/>
          </p:nvSpPr>
          <p:spPr bwMode="auto">
            <a:xfrm>
              <a:off x="4060343" y="3498016"/>
              <a:ext cx="240074" cy="533368"/>
            </a:xfrm>
            <a:prstGeom prst="up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71" name="Rectangle 70"/>
            <p:cNvSpPr/>
            <p:nvPr/>
          </p:nvSpPr>
          <p:spPr bwMode="auto">
            <a:xfrm>
              <a:off x="3671984" y="1885623"/>
              <a:ext cx="3451372" cy="324098"/>
            </a:xfrm>
            <a:prstGeom prst="rect">
              <a:avLst/>
            </a:prstGeom>
            <a:solidFill>
              <a:schemeClr val="accent2">
                <a:lumMod val="40000"/>
                <a:lumOff val="60000"/>
              </a:scheme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pPr>
              <a:r>
                <a:rPr lang="en-US" sz="900" dirty="0" smtClean="0">
                  <a:solidFill>
                    <a:schemeClr val="accent1"/>
                  </a:solidFill>
                </a:rPr>
                <a:t>MTN Wrapper</a:t>
              </a:r>
            </a:p>
          </p:txBody>
        </p:sp>
        <p:cxnSp>
          <p:nvCxnSpPr>
            <p:cNvPr id="72" name="Straight Connector 71"/>
            <p:cNvCxnSpPr/>
            <p:nvPr/>
          </p:nvCxnSpPr>
          <p:spPr bwMode="auto">
            <a:xfrm>
              <a:off x="2730807" y="2817917"/>
              <a:ext cx="5553866" cy="0"/>
            </a:xfrm>
            <a:prstGeom prst="line">
              <a:avLst/>
            </a:prstGeom>
            <a:solidFill>
              <a:srgbClr val="C0C0C0"/>
            </a:solidFill>
            <a:ln w="25400" cap="flat" cmpd="sng" algn="ctr">
              <a:solidFill>
                <a:schemeClr val="tx2"/>
              </a:solidFill>
              <a:prstDash val="sysDash"/>
              <a:round/>
              <a:headEnd type="none" w="med" len="med"/>
              <a:tailEnd type="none" w="med" len="med"/>
            </a:ln>
            <a:effectLst/>
          </p:spPr>
        </p:cxnSp>
        <p:cxnSp>
          <p:nvCxnSpPr>
            <p:cNvPr id="73" name="Straight Connector 72"/>
            <p:cNvCxnSpPr/>
            <p:nvPr/>
          </p:nvCxnSpPr>
          <p:spPr bwMode="auto">
            <a:xfrm flipH="1">
              <a:off x="4642963" y="4135138"/>
              <a:ext cx="2357270" cy="3968"/>
            </a:xfrm>
            <a:prstGeom prst="line">
              <a:avLst/>
            </a:prstGeom>
            <a:solidFill>
              <a:srgbClr val="C0C0C0"/>
            </a:solidFill>
            <a:ln w="12700" cap="flat" cmpd="sng" algn="ctr">
              <a:solidFill>
                <a:schemeClr val="tx2"/>
              </a:solidFill>
              <a:prstDash val="solid"/>
              <a:round/>
              <a:headEnd type="triangle" w="med" len="med"/>
              <a:tailEnd type="triangle" w="med" len="med"/>
            </a:ln>
            <a:effectLst/>
          </p:spPr>
        </p:cxnSp>
        <p:sp>
          <p:nvSpPr>
            <p:cNvPr id="74" name="Rectangle 73"/>
            <p:cNvSpPr/>
            <p:nvPr/>
          </p:nvSpPr>
          <p:spPr>
            <a:xfrm>
              <a:off x="5513076" y="3917757"/>
              <a:ext cx="429926" cy="215444"/>
            </a:xfrm>
            <a:prstGeom prst="rect">
              <a:avLst/>
            </a:prstGeom>
          </p:spPr>
          <p:txBody>
            <a:bodyPr wrap="none">
              <a:spAutoFit/>
            </a:bodyPr>
            <a:lstStyle/>
            <a:p>
              <a:pPr algn="ctr" eaLnBrk="0" hangingPunct="0"/>
              <a:r>
                <a:rPr lang="en-US" sz="800" b="1" dirty="0" smtClean="0">
                  <a:solidFill>
                    <a:schemeClr val="tx2"/>
                  </a:solidFill>
                </a:rPr>
                <a:t>hook</a:t>
              </a:r>
            </a:p>
          </p:txBody>
        </p:sp>
        <p:sp>
          <p:nvSpPr>
            <p:cNvPr id="75" name="Rectangle 74"/>
            <p:cNvSpPr/>
            <p:nvPr/>
          </p:nvSpPr>
          <p:spPr>
            <a:xfrm>
              <a:off x="2640751" y="2869912"/>
              <a:ext cx="758542" cy="215444"/>
            </a:xfrm>
            <a:prstGeom prst="rect">
              <a:avLst/>
            </a:prstGeom>
          </p:spPr>
          <p:txBody>
            <a:bodyPr wrap="none">
              <a:spAutoFit/>
            </a:bodyPr>
            <a:lstStyle/>
            <a:p>
              <a:pPr algn="ctr" eaLnBrk="0" hangingPunct="0"/>
              <a:r>
                <a:rPr lang="en-US" sz="800" dirty="0" smtClean="0">
                  <a:solidFill>
                    <a:srgbClr val="FFFFFF"/>
                  </a:solidFill>
                </a:rPr>
                <a:t>Linux Kernel</a:t>
              </a:r>
            </a:p>
          </p:txBody>
        </p:sp>
        <p:sp>
          <p:nvSpPr>
            <p:cNvPr id="76" name="Rectangle 75"/>
            <p:cNvSpPr/>
            <p:nvPr/>
          </p:nvSpPr>
          <p:spPr>
            <a:xfrm>
              <a:off x="2632284" y="2549327"/>
              <a:ext cx="998991" cy="215444"/>
            </a:xfrm>
            <a:prstGeom prst="rect">
              <a:avLst/>
            </a:prstGeom>
          </p:spPr>
          <p:txBody>
            <a:bodyPr wrap="none">
              <a:spAutoFit/>
            </a:bodyPr>
            <a:lstStyle/>
            <a:p>
              <a:pPr algn="ctr" eaLnBrk="0" hangingPunct="0"/>
              <a:r>
                <a:rPr lang="en-US" sz="800" dirty="0" smtClean="0">
                  <a:solidFill>
                    <a:srgbClr val="FFFFFF"/>
                  </a:solidFill>
                </a:rPr>
                <a:t>Linux User Space</a:t>
              </a:r>
            </a:p>
          </p:txBody>
        </p:sp>
        <p:cxnSp>
          <p:nvCxnSpPr>
            <p:cNvPr id="77" name="Elbow Connector 180"/>
            <p:cNvCxnSpPr/>
            <p:nvPr/>
          </p:nvCxnSpPr>
          <p:spPr bwMode="auto">
            <a:xfrm rot="16200000" flipV="1">
              <a:off x="7041361" y="3423469"/>
              <a:ext cx="636110" cy="422803"/>
            </a:xfrm>
            <a:prstGeom prst="bentConnector2">
              <a:avLst/>
            </a:prstGeom>
            <a:solidFill>
              <a:srgbClr val="C0C0C0"/>
            </a:solidFill>
            <a:ln w="12700" cap="flat" cmpd="sng" algn="ctr">
              <a:solidFill>
                <a:schemeClr val="tx2"/>
              </a:solidFill>
              <a:prstDash val="solid"/>
              <a:round/>
              <a:headEnd type="triangle" w="med" len="med"/>
              <a:tailEnd type="triangle"/>
            </a:ln>
            <a:effectLst/>
          </p:spPr>
        </p:cxnSp>
        <p:sp>
          <p:nvSpPr>
            <p:cNvPr id="78" name="Rectangle 77"/>
            <p:cNvSpPr/>
            <p:nvPr/>
          </p:nvSpPr>
          <p:spPr>
            <a:xfrm>
              <a:off x="7071189" y="3570491"/>
              <a:ext cx="429926" cy="215444"/>
            </a:xfrm>
            <a:prstGeom prst="rect">
              <a:avLst/>
            </a:prstGeom>
          </p:spPr>
          <p:txBody>
            <a:bodyPr wrap="none">
              <a:spAutoFit/>
            </a:bodyPr>
            <a:lstStyle/>
            <a:p>
              <a:pPr algn="ctr" eaLnBrk="0" hangingPunct="0"/>
              <a:r>
                <a:rPr lang="en-US" sz="800" b="1" dirty="0" smtClean="0">
                  <a:solidFill>
                    <a:schemeClr val="tx2"/>
                  </a:solidFill>
                </a:rPr>
                <a:t>hook</a:t>
              </a:r>
            </a:p>
          </p:txBody>
        </p:sp>
        <p:sp>
          <p:nvSpPr>
            <p:cNvPr id="79" name="Rectangle 78"/>
            <p:cNvSpPr/>
            <p:nvPr/>
          </p:nvSpPr>
          <p:spPr>
            <a:xfrm>
              <a:off x="7098636" y="1849162"/>
              <a:ext cx="715260" cy="215444"/>
            </a:xfrm>
            <a:prstGeom prst="rect">
              <a:avLst/>
            </a:prstGeom>
          </p:spPr>
          <p:txBody>
            <a:bodyPr wrap="none">
              <a:spAutoFit/>
            </a:bodyPr>
            <a:lstStyle/>
            <a:p>
              <a:pPr algn="ctr" eaLnBrk="0" hangingPunct="0"/>
              <a:r>
                <a:rPr lang="en-US" sz="800" b="1" dirty="0" smtClean="0">
                  <a:solidFill>
                    <a:schemeClr val="tx2"/>
                  </a:solidFill>
                </a:rPr>
                <a:t>I/O Control</a:t>
              </a:r>
            </a:p>
          </p:txBody>
        </p:sp>
        <p:sp>
          <p:nvSpPr>
            <p:cNvPr id="80" name="TextBox 79"/>
            <p:cNvSpPr txBox="1"/>
            <p:nvPr/>
          </p:nvSpPr>
          <p:spPr>
            <a:xfrm>
              <a:off x="5113070" y="3209094"/>
              <a:ext cx="590524" cy="215444"/>
            </a:xfrm>
            <a:prstGeom prst="rect">
              <a:avLst/>
            </a:prstGeom>
            <a:solidFill>
              <a:srgbClr val="FFFFFF"/>
            </a:solidFill>
            <a:ln>
              <a:solidFill>
                <a:schemeClr val="tx2"/>
              </a:solidFill>
            </a:ln>
          </p:spPr>
          <p:txBody>
            <a:bodyPr wrap="square" rtlCol="0">
              <a:spAutoFit/>
            </a:bodyPr>
            <a:lstStyle/>
            <a:p>
              <a:pPr algn="ctr" eaLnBrk="0" hangingPunct="0"/>
              <a:r>
                <a:rPr lang="en-US" sz="800" dirty="0" smtClean="0">
                  <a:solidFill>
                    <a:schemeClr val="tx2"/>
                  </a:solidFill>
                </a:rPr>
                <a:t>Forward</a:t>
              </a:r>
            </a:p>
          </p:txBody>
        </p:sp>
        <p:sp>
          <p:nvSpPr>
            <p:cNvPr id="81" name="Right Arrow 80"/>
            <p:cNvSpPr/>
            <p:nvPr/>
          </p:nvSpPr>
          <p:spPr bwMode="auto">
            <a:xfrm>
              <a:off x="5740528" y="3237317"/>
              <a:ext cx="415650" cy="206337"/>
            </a:xfrm>
            <a:prstGeom prst="right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82" name="Up Arrow 81"/>
            <p:cNvSpPr/>
            <p:nvPr/>
          </p:nvSpPr>
          <p:spPr bwMode="auto">
            <a:xfrm>
              <a:off x="4067452" y="4257613"/>
              <a:ext cx="240074" cy="304853"/>
            </a:xfrm>
            <a:prstGeom prst="up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83" name="Down Arrow 82"/>
            <p:cNvSpPr/>
            <p:nvPr/>
          </p:nvSpPr>
          <p:spPr bwMode="auto">
            <a:xfrm>
              <a:off x="6593849" y="3443655"/>
              <a:ext cx="228777" cy="1130888"/>
            </a:xfrm>
            <a:prstGeom prst="down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sp>
          <p:nvSpPr>
            <p:cNvPr id="84" name="Rounded Rectangle 83"/>
            <p:cNvSpPr/>
            <p:nvPr/>
          </p:nvSpPr>
          <p:spPr bwMode="auto">
            <a:xfrm>
              <a:off x="3631275" y="4570933"/>
              <a:ext cx="3473057" cy="238363"/>
            </a:xfrm>
            <a:prstGeom prst="roundRect">
              <a:avLst/>
            </a:prstGeom>
            <a:solidFill>
              <a:schemeClr val="accent6">
                <a:lumMod val="20000"/>
                <a:lumOff val="80000"/>
              </a:schemeClr>
            </a:solidFill>
            <a:ln>
              <a:solidFill>
                <a:schemeClr val="tx2"/>
              </a:solidFill>
            </a:ln>
          </p:spPr>
          <p:txBody>
            <a:bodyPr wrap="square" rtlCol="0">
              <a:spAutoFit/>
            </a:bodyPr>
            <a:lstStyle/>
            <a:p>
              <a:pPr marL="0" marR="0" indent="0" algn="ctr" defTabSz="914400" eaLnBrk="0" latinLnBrk="0" hangingPunct="0">
                <a:lnSpc>
                  <a:spcPct val="100000"/>
                </a:lnSpc>
                <a:buClrTx/>
                <a:buSzTx/>
                <a:buFontTx/>
                <a:buNone/>
                <a:tabLst/>
              </a:pPr>
              <a:r>
                <a:rPr lang="en-US" sz="800" dirty="0" smtClean="0">
                  <a:solidFill>
                    <a:schemeClr val="tx2"/>
                  </a:solidFill>
                </a:rPr>
                <a:t>NIO</a:t>
              </a:r>
            </a:p>
          </p:txBody>
        </p:sp>
        <p:sp>
          <p:nvSpPr>
            <p:cNvPr id="85" name="Up Arrow 84"/>
            <p:cNvSpPr/>
            <p:nvPr/>
          </p:nvSpPr>
          <p:spPr bwMode="auto">
            <a:xfrm>
              <a:off x="4067452" y="2640207"/>
              <a:ext cx="240074" cy="489029"/>
            </a:xfrm>
            <a:prstGeom prst="up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R="0" indent="0" eaLnBrk="0" hangingPunct="0">
                <a:lnSpc>
                  <a:spcPct val="100000"/>
                </a:lnSpc>
                <a:spcBef>
                  <a:spcPct val="50000"/>
                </a:spcBef>
                <a:buClrTx/>
                <a:buSzTx/>
                <a:buFontTx/>
                <a:buNone/>
                <a:tabLst/>
              </a:pPr>
              <a:endParaRPr lang="en-US" sz="2400" smtClean="0"/>
            </a:p>
          </p:txBody>
        </p:sp>
        <p:sp>
          <p:nvSpPr>
            <p:cNvPr id="86" name="Down Arrow 85"/>
            <p:cNvSpPr/>
            <p:nvPr/>
          </p:nvSpPr>
          <p:spPr bwMode="auto">
            <a:xfrm>
              <a:off x="6555838" y="2657048"/>
              <a:ext cx="266788" cy="555383"/>
            </a:xfrm>
            <a:prstGeom prst="downArrow">
              <a:avLst/>
            </a:prstGeom>
            <a:solidFill>
              <a:srgbClr val="7F7F7F"/>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eaLnBrk="0" hangingPunct="0">
                <a:spcBef>
                  <a:spcPct val="50000"/>
                </a:spcBef>
              </a:pPr>
              <a:endParaRPr lang="en-US" sz="2400" smtClean="0"/>
            </a:p>
          </p:txBody>
        </p:sp>
        <p:cxnSp>
          <p:nvCxnSpPr>
            <p:cNvPr id="87" name="Elbow Connector 120"/>
            <p:cNvCxnSpPr/>
            <p:nvPr/>
          </p:nvCxnSpPr>
          <p:spPr bwMode="auto">
            <a:xfrm>
              <a:off x="7123356" y="2047672"/>
              <a:ext cx="571854" cy="1905254"/>
            </a:xfrm>
            <a:prstGeom prst="bentConnector2">
              <a:avLst/>
            </a:prstGeom>
            <a:solidFill>
              <a:srgbClr val="C0C0C0"/>
            </a:solidFill>
            <a:ln w="12700" cap="flat" cmpd="sng" algn="ctr">
              <a:solidFill>
                <a:schemeClr val="tx2"/>
              </a:solidFill>
              <a:prstDash val="solid"/>
              <a:round/>
              <a:headEnd type="triangle" w="med" len="med"/>
              <a:tailEnd type="triangle"/>
            </a:ln>
            <a:effectLst/>
          </p:spPr>
        </p:cxnSp>
        <p:cxnSp>
          <p:nvCxnSpPr>
            <p:cNvPr id="88" name="Straight Connector 87"/>
            <p:cNvCxnSpPr/>
            <p:nvPr/>
          </p:nvCxnSpPr>
          <p:spPr bwMode="auto">
            <a:xfrm>
              <a:off x="5513076" y="1511371"/>
              <a:ext cx="0" cy="374252"/>
            </a:xfrm>
            <a:prstGeom prst="line">
              <a:avLst/>
            </a:prstGeom>
            <a:solidFill>
              <a:srgbClr val="C0C0C0"/>
            </a:solidFill>
            <a:ln w="12700" cap="flat" cmpd="sng" algn="ctr">
              <a:solidFill>
                <a:schemeClr val="accent2">
                  <a:lumMod val="40000"/>
                  <a:lumOff val="60000"/>
                </a:schemeClr>
              </a:solidFill>
              <a:prstDash val="solid"/>
              <a:round/>
              <a:headEnd type="triangle" w="med" len="med"/>
              <a:tailEnd type="triangle" w="med" len="med"/>
            </a:ln>
            <a:effectLst/>
          </p:spPr>
        </p:cxnSp>
        <p:sp>
          <p:nvSpPr>
            <p:cNvPr id="89" name="Rectangle 88"/>
            <p:cNvSpPr/>
            <p:nvPr/>
          </p:nvSpPr>
          <p:spPr>
            <a:xfrm>
              <a:off x="5203931" y="1579107"/>
              <a:ext cx="344966" cy="215444"/>
            </a:xfrm>
            <a:prstGeom prst="rect">
              <a:avLst/>
            </a:prstGeom>
          </p:spPr>
          <p:txBody>
            <a:bodyPr wrap="none">
              <a:spAutoFit/>
            </a:bodyPr>
            <a:lstStyle/>
            <a:p>
              <a:pPr algn="ctr" eaLnBrk="0" hangingPunct="0"/>
              <a:r>
                <a:rPr lang="en-US" sz="800" b="1" dirty="0" smtClean="0">
                  <a:solidFill>
                    <a:schemeClr val="tx2"/>
                  </a:solidFill>
                </a:rPr>
                <a:t>JNI</a:t>
              </a:r>
            </a:p>
          </p:txBody>
        </p:sp>
        <p:cxnSp>
          <p:nvCxnSpPr>
            <p:cNvPr id="90" name="Straight Connector 89"/>
            <p:cNvCxnSpPr/>
            <p:nvPr/>
          </p:nvCxnSpPr>
          <p:spPr bwMode="auto">
            <a:xfrm>
              <a:off x="4904111" y="3642483"/>
              <a:ext cx="0" cy="919983"/>
            </a:xfrm>
            <a:prstGeom prst="line">
              <a:avLst/>
            </a:prstGeom>
            <a:solidFill>
              <a:srgbClr val="C0C0C0"/>
            </a:solidFill>
            <a:ln w="76200" cap="flat" cmpd="sng" algn="ctr">
              <a:solidFill>
                <a:schemeClr val="tx1"/>
              </a:solidFill>
              <a:prstDash val="sysDot"/>
              <a:round/>
              <a:headEnd type="none" w="med" len="med"/>
              <a:tailEnd type="none" w="med" len="med"/>
            </a:ln>
            <a:effectLst/>
          </p:spPr>
        </p:cxnSp>
        <p:cxnSp>
          <p:nvCxnSpPr>
            <p:cNvPr id="91" name="Straight Connector 90"/>
            <p:cNvCxnSpPr/>
            <p:nvPr/>
          </p:nvCxnSpPr>
          <p:spPr bwMode="auto">
            <a:xfrm flipV="1">
              <a:off x="4872852" y="3550908"/>
              <a:ext cx="1514605" cy="6522"/>
            </a:xfrm>
            <a:prstGeom prst="line">
              <a:avLst/>
            </a:prstGeom>
            <a:solidFill>
              <a:srgbClr val="C0C0C0"/>
            </a:solidFill>
            <a:ln w="76200" cap="flat" cmpd="sng" algn="ctr">
              <a:solidFill>
                <a:schemeClr val="tx1"/>
              </a:solidFill>
              <a:prstDash val="sysDot"/>
              <a:round/>
              <a:headEnd type="none" w="med" len="med"/>
              <a:tailEnd type="none" w="med" len="med"/>
            </a:ln>
            <a:effectLst/>
          </p:spPr>
        </p:cxnSp>
        <p:cxnSp>
          <p:nvCxnSpPr>
            <p:cNvPr id="92" name="Straight Connector 91"/>
            <p:cNvCxnSpPr/>
            <p:nvPr/>
          </p:nvCxnSpPr>
          <p:spPr bwMode="auto">
            <a:xfrm flipV="1">
              <a:off x="6324937" y="3681628"/>
              <a:ext cx="0" cy="880838"/>
            </a:xfrm>
            <a:prstGeom prst="line">
              <a:avLst/>
            </a:prstGeom>
            <a:solidFill>
              <a:srgbClr val="C0C0C0"/>
            </a:solidFill>
            <a:ln w="76200" cap="flat" cmpd="sng" algn="ctr">
              <a:solidFill>
                <a:schemeClr val="tx1"/>
              </a:solidFill>
              <a:prstDash val="sysDot"/>
              <a:round/>
              <a:headEnd type="arrow" w="med" len="med"/>
              <a:tailEnd type="none" w="med" len="med"/>
            </a:ln>
            <a:effectLst/>
          </p:spPr>
        </p:cxnSp>
      </p:grpSp>
    </p:spTree>
    <p:extLst>
      <p:ext uri="{BB962C8B-B14F-4D97-AF65-F5344CB8AC3E}">
        <p14:creationId xmlns:p14="http://schemas.microsoft.com/office/powerpoint/2010/main" val="1964565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Public</a:t>
            </a:r>
            <a:r>
              <a:rPr lang="zh-CN" altLang="en-US" dirty="0" smtClean="0"/>
              <a:t> </a:t>
            </a:r>
            <a:r>
              <a:rPr lang="en-US" altLang="zh-CN" dirty="0" smtClean="0"/>
              <a:t>and</a:t>
            </a:r>
            <a:r>
              <a:rPr lang="zh-CN" altLang="en-US" dirty="0" smtClean="0"/>
              <a:t> </a:t>
            </a:r>
            <a:r>
              <a:rPr lang="en-US" altLang="zh-CN" dirty="0" smtClean="0"/>
              <a:t>Private</a:t>
            </a:r>
            <a:r>
              <a:rPr lang="zh-CN" altLang="en-US" dirty="0" smtClean="0"/>
              <a:t> </a:t>
            </a:r>
            <a:r>
              <a:rPr lang="en-US" altLang="zh-CN" dirty="0" smtClean="0"/>
              <a:t>IP</a:t>
            </a:r>
            <a:r>
              <a:rPr lang="zh-CN" altLang="en-US" dirty="0" smtClean="0"/>
              <a:t> </a:t>
            </a:r>
            <a:r>
              <a:rPr lang="en-US" altLang="zh-CN" dirty="0" smtClean="0"/>
              <a:t>addresses</a:t>
            </a:r>
            <a:endParaRPr lang="en-US" dirty="0"/>
          </a:p>
        </p:txBody>
      </p:sp>
      <p:pic>
        <p:nvPicPr>
          <p:cNvPr id="4" name="Picture 3"/>
          <p:cNvPicPr>
            <a:picLocks noChangeAspect="1"/>
          </p:cNvPicPr>
          <p:nvPr/>
        </p:nvPicPr>
        <p:blipFill>
          <a:blip r:embed="rId2"/>
          <a:stretch>
            <a:fillRect/>
          </a:stretch>
        </p:blipFill>
        <p:spPr>
          <a:xfrm>
            <a:off x="217714" y="1173162"/>
            <a:ext cx="11789230" cy="5118781"/>
          </a:xfrm>
          <a:prstGeom prst="rect">
            <a:avLst/>
          </a:prstGeom>
        </p:spPr>
      </p:pic>
    </p:spTree>
    <p:extLst>
      <p:ext uri="{BB962C8B-B14F-4D97-AF65-F5344CB8AC3E}">
        <p14:creationId xmlns:p14="http://schemas.microsoft.com/office/powerpoint/2010/main" val="1278824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SIP</a:t>
            </a:r>
            <a:r>
              <a:rPr lang="zh-CN" altLang="en-US" dirty="0" smtClean="0"/>
              <a:t> </a:t>
            </a:r>
            <a:r>
              <a:rPr lang="en-US" dirty="0" smtClean="0"/>
              <a:t>Register</a:t>
            </a:r>
            <a:endParaRPr lang="en-US" dirty="0"/>
          </a:p>
        </p:txBody>
      </p:sp>
      <p:pic>
        <p:nvPicPr>
          <p:cNvPr id="50" name="Picture 49"/>
          <p:cNvPicPr>
            <a:picLocks noChangeAspect="1"/>
          </p:cNvPicPr>
          <p:nvPr/>
        </p:nvPicPr>
        <p:blipFill>
          <a:blip r:embed="rId2"/>
          <a:stretch>
            <a:fillRect/>
          </a:stretch>
        </p:blipFill>
        <p:spPr>
          <a:xfrm>
            <a:off x="423862" y="1173162"/>
            <a:ext cx="11341100" cy="5500688"/>
          </a:xfrm>
          <a:prstGeom prst="rect">
            <a:avLst/>
          </a:prstGeom>
        </p:spPr>
      </p:pic>
    </p:spTree>
    <p:extLst>
      <p:ext uri="{BB962C8B-B14F-4D97-AF65-F5344CB8AC3E}">
        <p14:creationId xmlns:p14="http://schemas.microsoft.com/office/powerpoint/2010/main" val="153445192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Call Enterprise</a:t>
            </a:r>
            <a:endParaRPr lang="en-US" dirty="0"/>
          </a:p>
        </p:txBody>
      </p:sp>
      <p:pic>
        <p:nvPicPr>
          <p:cNvPr id="4" name="Picture 3"/>
          <p:cNvPicPr>
            <a:picLocks noChangeAspect="1"/>
          </p:cNvPicPr>
          <p:nvPr/>
        </p:nvPicPr>
        <p:blipFill>
          <a:blip r:embed="rId2"/>
          <a:stretch>
            <a:fillRect/>
          </a:stretch>
        </p:blipFill>
        <p:spPr>
          <a:xfrm>
            <a:off x="398462" y="1306286"/>
            <a:ext cx="11391900" cy="5469163"/>
          </a:xfrm>
          <a:prstGeom prst="rect">
            <a:avLst/>
          </a:prstGeom>
        </p:spPr>
      </p:pic>
    </p:spTree>
    <p:extLst>
      <p:ext uri="{BB962C8B-B14F-4D97-AF65-F5344CB8AC3E}">
        <p14:creationId xmlns:p14="http://schemas.microsoft.com/office/powerpoint/2010/main" val="72962720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Enterprise call External</a:t>
            </a:r>
            <a:endParaRPr lang="en-US" dirty="0"/>
          </a:p>
        </p:txBody>
      </p:sp>
      <p:pic>
        <p:nvPicPr>
          <p:cNvPr id="50" name="Picture 49"/>
          <p:cNvPicPr>
            <a:picLocks noChangeAspect="1"/>
          </p:cNvPicPr>
          <p:nvPr/>
        </p:nvPicPr>
        <p:blipFill>
          <a:blip r:embed="rId2"/>
          <a:stretch>
            <a:fillRect/>
          </a:stretch>
        </p:blipFill>
        <p:spPr>
          <a:xfrm>
            <a:off x="417512" y="1349828"/>
            <a:ext cx="11353800" cy="5400221"/>
          </a:xfrm>
          <a:prstGeom prst="rect">
            <a:avLst/>
          </a:prstGeom>
        </p:spPr>
      </p:pic>
    </p:spTree>
    <p:extLst>
      <p:ext uri="{BB962C8B-B14F-4D97-AF65-F5344CB8AC3E}">
        <p14:creationId xmlns:p14="http://schemas.microsoft.com/office/powerpoint/2010/main" val="106296557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B2B Scenario for SIP</a:t>
            </a:r>
          </a:p>
        </p:txBody>
      </p:sp>
      <p:graphicFrame>
        <p:nvGraphicFramePr>
          <p:cNvPr id="4" name="Object 3"/>
          <p:cNvGraphicFramePr>
            <a:graphicFrameLocks noChangeAspect="1"/>
          </p:cNvGraphicFramePr>
          <p:nvPr>
            <p:extLst>
              <p:ext uri="{D42A27DB-BD31-4B8C-83A1-F6EECF244321}">
                <p14:modId xmlns:p14="http://schemas.microsoft.com/office/powerpoint/2010/main" val="752291527"/>
              </p:ext>
            </p:extLst>
          </p:nvPr>
        </p:nvGraphicFramePr>
        <p:xfrm>
          <a:off x="1748794" y="1539618"/>
          <a:ext cx="8358365" cy="4386470"/>
        </p:xfrm>
        <a:graphic>
          <a:graphicData uri="http://schemas.openxmlformats.org/presentationml/2006/ole">
            <mc:AlternateContent xmlns:mc="http://schemas.openxmlformats.org/markup-compatibility/2006">
              <mc:Choice xmlns:v="urn:schemas-microsoft-com:vml" Requires="v">
                <p:oleObj spid="_x0000_s3127" name="Visio" r:id="rId3" imgW="10048150" imgH="5284281" progId="Visio.Drawing.11">
                  <p:embed/>
                </p:oleObj>
              </mc:Choice>
              <mc:Fallback>
                <p:oleObj name="Visio" r:id="rId3" imgW="10048150" imgH="528428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8794" y="1539618"/>
                        <a:ext cx="8358365" cy="438647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5574441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H.323 Traversal</a:t>
            </a:r>
            <a:endParaRPr lang="en-US" dirty="0"/>
          </a:p>
        </p:txBody>
      </p:sp>
      <p:graphicFrame>
        <p:nvGraphicFramePr>
          <p:cNvPr id="4" name="Object 2"/>
          <p:cNvGraphicFramePr>
            <a:graphicFrameLocks noChangeAspect="1"/>
          </p:cNvGraphicFramePr>
          <p:nvPr>
            <p:extLst>
              <p:ext uri="{D42A27DB-BD31-4B8C-83A1-F6EECF244321}">
                <p14:modId xmlns:p14="http://schemas.microsoft.com/office/powerpoint/2010/main" val="683114005"/>
              </p:ext>
            </p:extLst>
          </p:nvPr>
        </p:nvGraphicFramePr>
        <p:xfrm>
          <a:off x="1041854" y="1280659"/>
          <a:ext cx="9861550" cy="5121275"/>
        </p:xfrm>
        <a:graphic>
          <a:graphicData uri="http://schemas.openxmlformats.org/presentationml/2006/ole">
            <mc:AlternateContent xmlns:mc="http://schemas.openxmlformats.org/markup-compatibility/2006">
              <mc:Choice xmlns:v="urn:schemas-microsoft-com:vml" Requires="v">
                <p:oleObj spid="_x0000_s1107" name="Visio" r:id="rId3" imgW="9924881" imgH="7024721" progId="Visio.Drawing.11">
                  <p:embed/>
                </p:oleObj>
              </mc:Choice>
              <mc:Fallback>
                <p:oleObj name="Visio" r:id="rId3" imgW="9924881" imgH="7024721"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854" y="1280659"/>
                        <a:ext cx="9861550" cy="5121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8925004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B2B Scenario for H.323</a:t>
            </a:r>
            <a:r>
              <a:rPr lang="zh-CN" altLang="en-US" dirty="0" smtClean="0"/>
              <a:t> </a:t>
            </a:r>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130776487"/>
              </p:ext>
            </p:extLst>
          </p:nvPr>
        </p:nvGraphicFramePr>
        <p:xfrm>
          <a:off x="1512472" y="1366758"/>
          <a:ext cx="8097080" cy="4990817"/>
        </p:xfrm>
        <a:graphic>
          <a:graphicData uri="http://schemas.openxmlformats.org/presentationml/2006/ole">
            <mc:AlternateContent xmlns:mc="http://schemas.openxmlformats.org/markup-compatibility/2006">
              <mc:Choice xmlns:v="urn:schemas-microsoft-com:vml" Requires="v">
                <p:oleObj spid="_x0000_s4150" name="Visio" r:id="rId3" imgW="12419386" imgH="7661072" progId="Visio.Drawing.11">
                  <p:embed/>
                </p:oleObj>
              </mc:Choice>
              <mc:Fallback>
                <p:oleObj name="Visio" r:id="rId3" imgW="12419386" imgH="766107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72" y="1366758"/>
                        <a:ext cx="8097080" cy="499081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319258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Tunneling</a:t>
            </a:r>
            <a:endParaRPr lang="en-US" dirty="0"/>
          </a:p>
        </p:txBody>
      </p:sp>
      <p:sp>
        <p:nvSpPr>
          <p:cNvPr id="3" name="Content Placeholder 2"/>
          <p:cNvSpPr>
            <a:spLocks noGrp="1"/>
          </p:cNvSpPr>
          <p:nvPr>
            <p:ph idx="1"/>
          </p:nvPr>
        </p:nvSpPr>
        <p:spPr>
          <a:xfrm>
            <a:off x="609441" y="4138172"/>
            <a:ext cx="10969943" cy="1968942"/>
          </a:xfrm>
        </p:spPr>
        <p:txBody>
          <a:bodyPr>
            <a:normAutofit fontScale="62500" lnSpcReduction="20000"/>
          </a:bodyPr>
          <a:lstStyle/>
          <a:p>
            <a:r>
              <a:rPr lang="en-US" dirty="0"/>
              <a:t>Web Proxy tunnel SIP signal and Media only</a:t>
            </a:r>
          </a:p>
          <a:p>
            <a:pPr lvl="1"/>
            <a:r>
              <a:rPr lang="en-US" dirty="0"/>
              <a:t>SIP over TLS</a:t>
            </a:r>
          </a:p>
          <a:p>
            <a:pPr lvl="1"/>
            <a:r>
              <a:rPr lang="en-US" dirty="0" smtClean="0"/>
              <a:t>RTP </a:t>
            </a:r>
            <a:r>
              <a:rPr lang="en-US" dirty="0"/>
              <a:t>over </a:t>
            </a:r>
            <a:r>
              <a:rPr lang="en-US" dirty="0" smtClean="0"/>
              <a:t>TCP on external side and UDP on internal side</a:t>
            </a:r>
            <a:endParaRPr lang="en-US" dirty="0"/>
          </a:p>
          <a:p>
            <a:r>
              <a:rPr lang="en-US" dirty="0" smtClean="0"/>
              <a:t>Support </a:t>
            </a:r>
            <a:r>
              <a:rPr lang="en-US" dirty="0"/>
              <a:t>the tunneling EP and non-tunneling EP meanwhile</a:t>
            </a:r>
          </a:p>
          <a:p>
            <a:r>
              <a:rPr lang="en-US" dirty="0"/>
              <a:t>For tunnel EP</a:t>
            </a:r>
          </a:p>
          <a:p>
            <a:pPr lvl="2"/>
            <a:r>
              <a:rPr lang="en-US" dirty="0"/>
              <a:t>SIP to RPAD Web proxy</a:t>
            </a:r>
          </a:p>
          <a:p>
            <a:pPr lvl="2"/>
            <a:r>
              <a:rPr lang="en-US" dirty="0"/>
              <a:t>Media to RPAD Web proxy</a:t>
            </a:r>
          </a:p>
          <a:p>
            <a:pPr lvl="2"/>
            <a:r>
              <a:rPr lang="en-US" dirty="0"/>
              <a:t>MEA message to Access proxy</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grpSp>
        <p:nvGrpSpPr>
          <p:cNvPr id="34" name="Group 33"/>
          <p:cNvGrpSpPr/>
          <p:nvPr/>
        </p:nvGrpSpPr>
        <p:grpSpPr>
          <a:xfrm>
            <a:off x="718298" y="1329421"/>
            <a:ext cx="10154653" cy="2683506"/>
            <a:chOff x="1026693" y="1209678"/>
            <a:chExt cx="10154653" cy="2683506"/>
          </a:xfrm>
        </p:grpSpPr>
        <p:sp>
          <p:nvSpPr>
            <p:cNvPr id="35" name="Rectangle 34"/>
            <p:cNvSpPr/>
            <p:nvPr/>
          </p:nvSpPr>
          <p:spPr bwMode="auto">
            <a:xfrm>
              <a:off x="3045162" y="1346770"/>
              <a:ext cx="4010216" cy="1966163"/>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endParaRPr kumimoji="0" lang="en-US" sz="800" b="0" i="0" u="none" strike="noStrike" kern="0" cap="none" spc="0" normalizeH="0" baseline="0" noProof="0" dirty="0" smtClean="0">
                <a:ln>
                  <a:noFill/>
                </a:ln>
                <a:solidFill>
                  <a:srgbClr val="231F20"/>
                </a:solidFill>
                <a:effectLst/>
                <a:uLnTx/>
                <a:uFillTx/>
                <a:latin typeface="Arial" charset="0"/>
                <a:cs typeface="Arial" charset="0"/>
              </a:endParaRPr>
            </a:p>
          </p:txBody>
        </p:sp>
        <p:sp>
          <p:nvSpPr>
            <p:cNvPr id="36" name="Rectangle 35"/>
            <p:cNvSpPr/>
            <p:nvPr/>
          </p:nvSpPr>
          <p:spPr bwMode="auto">
            <a:xfrm>
              <a:off x="5537628" y="2778043"/>
              <a:ext cx="1228159" cy="381391"/>
            </a:xfrm>
            <a:prstGeom prst="rect">
              <a:avLst/>
            </a:prstGeom>
            <a:solidFill>
              <a:srgbClr val="0490C7">
                <a:lumMod val="40000"/>
                <a:lumOff val="60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800" b="0" i="0" u="none" strike="noStrike" kern="0" cap="none" spc="0" normalizeH="0" baseline="0" noProof="0" dirty="0" smtClean="0">
                  <a:ln>
                    <a:noFill/>
                  </a:ln>
                  <a:solidFill>
                    <a:srgbClr val="231F20"/>
                  </a:solidFill>
                  <a:effectLst/>
                  <a:uLnTx/>
                  <a:uFillTx/>
                  <a:latin typeface="Arial" charset="0"/>
                  <a:cs typeface="Arial" charset="0"/>
                </a:rPr>
                <a:t>MTC</a:t>
              </a:r>
              <a:endParaRPr kumimoji="0" lang="en-US" sz="800" b="0" i="0" u="none" strike="noStrike" kern="0" cap="none" spc="0" normalizeH="0" baseline="0" noProof="0" dirty="0" smtClean="0">
                <a:ln>
                  <a:noFill/>
                </a:ln>
                <a:solidFill>
                  <a:srgbClr val="231F20"/>
                </a:solidFill>
                <a:effectLst/>
                <a:uLnTx/>
                <a:uFillTx/>
                <a:latin typeface="Arial" charset="0"/>
                <a:cs typeface="Arial" charset="0"/>
              </a:endParaRPr>
            </a:p>
          </p:txBody>
        </p:sp>
        <p:cxnSp>
          <p:nvCxnSpPr>
            <p:cNvPr id="37" name="Straight Connector 36"/>
            <p:cNvCxnSpPr>
              <a:stCxn id="49" idx="6"/>
              <a:endCxn id="57" idx="1"/>
            </p:cNvCxnSpPr>
            <p:nvPr/>
          </p:nvCxnSpPr>
          <p:spPr>
            <a:xfrm>
              <a:off x="2943726" y="2460907"/>
              <a:ext cx="320508" cy="5561"/>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2837044" y="2395183"/>
              <a:ext cx="106682" cy="13144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39" name="TextBox 38"/>
            <p:cNvSpPr txBox="1"/>
            <p:nvPr/>
          </p:nvSpPr>
          <p:spPr>
            <a:xfrm>
              <a:off x="2473660" y="2208220"/>
              <a:ext cx="726767"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IP2:</a:t>
              </a:r>
              <a:r>
                <a:rPr kumimoji="0" lang="en-US" sz="1000" b="0" i="0" u="none" strike="noStrike" kern="0" cap="none" spc="0" normalizeH="0" noProof="0" dirty="0" smtClean="0">
                  <a:ln>
                    <a:noFill/>
                  </a:ln>
                  <a:solidFill>
                    <a:sysClr val="windowText" lastClr="000000"/>
                  </a:solidFill>
                  <a:effectLst/>
                  <a:uLnTx/>
                  <a:uFillTx/>
                </a:rPr>
                <a:t> </a:t>
              </a:r>
              <a:r>
                <a:rPr kumimoji="0" lang="en-US" sz="1000" b="0" i="0" u="none" strike="noStrike" kern="0" cap="none" spc="0" normalizeH="0" baseline="0" noProof="0" dirty="0" smtClean="0">
                  <a:ln>
                    <a:noFill/>
                  </a:ln>
                  <a:solidFill>
                    <a:sysClr val="windowText" lastClr="000000"/>
                  </a:solidFill>
                  <a:effectLst/>
                  <a:uLnTx/>
                  <a:uFillTx/>
                </a:rPr>
                <a:t>443</a:t>
              </a:r>
              <a:endParaRPr kumimoji="0" lang="en-US" sz="1000" b="0" i="0" u="none" strike="noStrike" kern="0" cap="none" spc="0" normalizeH="0" baseline="0" noProof="0" dirty="0">
                <a:ln>
                  <a:noFill/>
                </a:ln>
                <a:solidFill>
                  <a:sysClr val="windowText" lastClr="000000"/>
                </a:solidFill>
                <a:effectLst/>
                <a:uLnTx/>
                <a:uFillTx/>
              </a:endParaRPr>
            </a:p>
          </p:txBody>
        </p:sp>
        <p:sp>
          <p:nvSpPr>
            <p:cNvPr id="40" name="Rectangle 39"/>
            <p:cNvSpPr/>
            <p:nvPr/>
          </p:nvSpPr>
          <p:spPr bwMode="auto">
            <a:xfrm>
              <a:off x="3264234" y="2157535"/>
              <a:ext cx="1222643" cy="617865"/>
            </a:xfrm>
            <a:prstGeom prst="rect">
              <a:avLst/>
            </a:prstGeom>
            <a:solidFill>
              <a:srgbClr val="92D050"/>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lvl="0" indent="0" algn="ctr" eaLnBrk="0" fontAlgn="base" hangingPunct="0">
                <a:lnSpc>
                  <a:spcPct val="100000"/>
                </a:lnSpc>
                <a:spcBef>
                  <a:spcPct val="50000"/>
                </a:spcBef>
                <a:spcAft>
                  <a:spcPct val="0"/>
                </a:spcAft>
                <a:buClrTx/>
                <a:buSzTx/>
                <a:buFontTx/>
                <a:buNone/>
                <a:tabLst/>
                <a:defRPr/>
              </a:pPr>
              <a:r>
                <a:rPr lang="en-US" altLang="zh-CN" sz="800" kern="0" dirty="0" smtClean="0">
                  <a:solidFill>
                    <a:srgbClr val="231F20"/>
                  </a:solidFill>
                  <a:latin typeface="Arial" charset="0"/>
                  <a:cs typeface="Arial" charset="0"/>
                </a:rPr>
                <a:t>Web Proxy</a:t>
              </a:r>
              <a:endParaRPr lang="en-US" sz="800" kern="0" dirty="0" smtClean="0">
                <a:solidFill>
                  <a:srgbClr val="231F20"/>
                </a:solidFill>
                <a:latin typeface="Arial" charset="0"/>
                <a:cs typeface="Arial" charset="0"/>
              </a:endParaRPr>
            </a:p>
          </p:txBody>
        </p:sp>
        <p:sp>
          <p:nvSpPr>
            <p:cNvPr id="41" name="Rectangle 40"/>
            <p:cNvSpPr/>
            <p:nvPr/>
          </p:nvSpPr>
          <p:spPr bwMode="auto">
            <a:xfrm>
              <a:off x="3261217" y="1465744"/>
              <a:ext cx="3504569" cy="539391"/>
            </a:xfrm>
            <a:prstGeom prst="rect">
              <a:avLst/>
            </a:prstGeom>
            <a:solidFill>
              <a:srgbClr val="92D050"/>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lvl="0" indent="0" algn="ctr" eaLnBrk="0" fontAlgn="base" hangingPunct="0">
                <a:lnSpc>
                  <a:spcPct val="100000"/>
                </a:lnSpc>
                <a:spcBef>
                  <a:spcPct val="50000"/>
                </a:spcBef>
                <a:spcAft>
                  <a:spcPct val="0"/>
                </a:spcAft>
                <a:buClrTx/>
                <a:buSzTx/>
                <a:buFontTx/>
                <a:buNone/>
                <a:tabLst/>
                <a:defRPr/>
              </a:pPr>
              <a:r>
                <a:rPr lang="en-US" sz="800" kern="0" dirty="0" smtClean="0">
                  <a:solidFill>
                    <a:srgbClr val="231F20"/>
                  </a:solidFill>
                  <a:latin typeface="Arial" charset="0"/>
                  <a:cs typeface="Arial" charset="0"/>
                </a:rPr>
                <a:t>Access Proxy - HTTP proxy</a:t>
              </a:r>
            </a:p>
          </p:txBody>
        </p:sp>
        <p:sp>
          <p:nvSpPr>
            <p:cNvPr id="42" name="Rectangle 41"/>
            <p:cNvSpPr/>
            <p:nvPr/>
          </p:nvSpPr>
          <p:spPr bwMode="auto">
            <a:xfrm>
              <a:off x="5537628" y="2157535"/>
              <a:ext cx="1228159" cy="369095"/>
            </a:xfrm>
            <a:prstGeom prst="rect">
              <a:avLst/>
            </a:prstGeom>
            <a:solidFill>
              <a:srgbClr val="92D050"/>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lvl="0" indent="0" algn="ctr" eaLnBrk="0" fontAlgn="base" hangingPunct="0">
                <a:lnSpc>
                  <a:spcPct val="100000"/>
                </a:lnSpc>
                <a:spcBef>
                  <a:spcPct val="50000"/>
                </a:spcBef>
                <a:spcAft>
                  <a:spcPct val="0"/>
                </a:spcAft>
                <a:buClrTx/>
                <a:buSzTx/>
                <a:buFontTx/>
                <a:buNone/>
                <a:tabLst/>
                <a:defRPr/>
              </a:pPr>
              <a:r>
                <a:rPr lang="en-US" altLang="zh-CN" sz="800" kern="0" dirty="0" smtClean="0">
                  <a:solidFill>
                    <a:srgbClr val="231F20"/>
                  </a:solidFill>
                  <a:latin typeface="Arial" charset="0"/>
                  <a:cs typeface="Arial" charset="0"/>
                </a:rPr>
                <a:t>SIP</a:t>
              </a:r>
              <a:endParaRPr lang="en-US" sz="800" kern="0" dirty="0" smtClean="0">
                <a:solidFill>
                  <a:srgbClr val="231F20"/>
                </a:solidFill>
                <a:latin typeface="Arial" charset="0"/>
                <a:cs typeface="Arial" charset="0"/>
              </a:endParaRPr>
            </a:p>
          </p:txBody>
        </p:sp>
        <p:sp>
          <p:nvSpPr>
            <p:cNvPr id="43" name="Rectangle 42"/>
            <p:cNvSpPr/>
            <p:nvPr/>
          </p:nvSpPr>
          <p:spPr bwMode="auto">
            <a:xfrm>
              <a:off x="3261217" y="2791571"/>
              <a:ext cx="1222643" cy="381391"/>
            </a:xfrm>
            <a:prstGeom prst="rect">
              <a:avLst/>
            </a:prstGeom>
            <a:solidFill>
              <a:srgbClr val="0490C7">
                <a:lumMod val="40000"/>
                <a:lumOff val="60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altLang="zh-CN" sz="800" b="0" i="0" u="none" strike="noStrike" kern="0" cap="none" spc="0" normalizeH="0" baseline="0" noProof="0" dirty="0" smtClean="0">
                  <a:ln>
                    <a:noFill/>
                  </a:ln>
                  <a:solidFill>
                    <a:srgbClr val="231F20"/>
                  </a:solidFill>
                  <a:effectLst/>
                  <a:uLnTx/>
                  <a:uFillTx/>
                  <a:latin typeface="Arial" charset="0"/>
                  <a:cs typeface="Arial" charset="0"/>
                </a:rPr>
                <a:t>TCP MTN</a:t>
              </a:r>
              <a:endParaRPr kumimoji="0" lang="en-US" sz="800" b="0" i="0" u="none" strike="noStrike" kern="0" cap="none" spc="0" normalizeH="0" baseline="0" noProof="0" dirty="0" smtClean="0">
                <a:ln>
                  <a:noFill/>
                </a:ln>
                <a:solidFill>
                  <a:srgbClr val="231F20"/>
                </a:solidFill>
                <a:effectLst/>
                <a:uLnTx/>
                <a:uFillTx/>
                <a:latin typeface="Arial" charset="0"/>
                <a:cs typeface="Arial" charset="0"/>
              </a:endParaRPr>
            </a:p>
          </p:txBody>
        </p:sp>
        <p:sp>
          <p:nvSpPr>
            <p:cNvPr id="44" name="Freeform 43"/>
            <p:cNvSpPr/>
            <p:nvPr/>
          </p:nvSpPr>
          <p:spPr>
            <a:xfrm>
              <a:off x="1034715" y="2157535"/>
              <a:ext cx="1772652" cy="296906"/>
            </a:xfrm>
            <a:custGeom>
              <a:avLst/>
              <a:gdLst>
                <a:gd name="connsiteX0" fmla="*/ 0 w 1692442"/>
                <a:gd name="connsiteY0" fmla="*/ 0 h 368968"/>
                <a:gd name="connsiteX1" fmla="*/ 505326 w 1692442"/>
                <a:gd name="connsiteY1" fmla="*/ 80210 h 368968"/>
                <a:gd name="connsiteX2" fmla="*/ 962526 w 1692442"/>
                <a:gd name="connsiteY2" fmla="*/ 296779 h 368968"/>
                <a:gd name="connsiteX3" fmla="*/ 1692442 w 1692442"/>
                <a:gd name="connsiteY3" fmla="*/ 368968 h 368968"/>
              </a:gdLst>
              <a:ahLst/>
              <a:cxnLst>
                <a:cxn ang="0">
                  <a:pos x="connsiteX0" y="connsiteY0"/>
                </a:cxn>
                <a:cxn ang="0">
                  <a:pos x="connsiteX1" y="connsiteY1"/>
                </a:cxn>
                <a:cxn ang="0">
                  <a:pos x="connsiteX2" y="connsiteY2"/>
                </a:cxn>
                <a:cxn ang="0">
                  <a:pos x="connsiteX3" y="connsiteY3"/>
                </a:cxn>
              </a:cxnLst>
              <a:rect l="l" t="t" r="r" b="b"/>
              <a:pathLst>
                <a:path w="1692442" h="368968">
                  <a:moveTo>
                    <a:pt x="0" y="0"/>
                  </a:moveTo>
                  <a:cubicBezTo>
                    <a:pt x="172452" y="15373"/>
                    <a:pt x="344905" y="30747"/>
                    <a:pt x="505326" y="80210"/>
                  </a:cubicBezTo>
                  <a:cubicBezTo>
                    <a:pt x="665747" y="129673"/>
                    <a:pt x="764673" y="248653"/>
                    <a:pt x="962526" y="296779"/>
                  </a:cubicBezTo>
                  <a:cubicBezTo>
                    <a:pt x="1160379" y="344905"/>
                    <a:pt x="1426410" y="356936"/>
                    <a:pt x="1692442" y="368968"/>
                  </a:cubicBezTo>
                </a:path>
              </a:pathLst>
            </a:cu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t>SIP over TLS</a:t>
              </a:r>
              <a:endParaRPr lang="en-US" sz="1000" dirty="0"/>
            </a:p>
          </p:txBody>
        </p:sp>
        <p:sp>
          <p:nvSpPr>
            <p:cNvPr id="45" name="Freeform 44"/>
            <p:cNvSpPr/>
            <p:nvPr/>
          </p:nvSpPr>
          <p:spPr>
            <a:xfrm>
              <a:off x="1074820" y="2502567"/>
              <a:ext cx="1740568" cy="304800"/>
            </a:xfrm>
            <a:custGeom>
              <a:avLst/>
              <a:gdLst>
                <a:gd name="connsiteX0" fmla="*/ 0 w 1740568"/>
                <a:gd name="connsiteY0" fmla="*/ 304800 h 304800"/>
                <a:gd name="connsiteX1" fmla="*/ 417095 w 1740568"/>
                <a:gd name="connsiteY1" fmla="*/ 272716 h 304800"/>
                <a:gd name="connsiteX2" fmla="*/ 1098884 w 1740568"/>
                <a:gd name="connsiteY2" fmla="*/ 120316 h 304800"/>
                <a:gd name="connsiteX3" fmla="*/ 1740568 w 1740568"/>
                <a:gd name="connsiteY3" fmla="*/ 0 h 304800"/>
              </a:gdLst>
              <a:ahLst/>
              <a:cxnLst>
                <a:cxn ang="0">
                  <a:pos x="connsiteX0" y="connsiteY0"/>
                </a:cxn>
                <a:cxn ang="0">
                  <a:pos x="connsiteX1" y="connsiteY1"/>
                </a:cxn>
                <a:cxn ang="0">
                  <a:pos x="connsiteX2" y="connsiteY2"/>
                </a:cxn>
                <a:cxn ang="0">
                  <a:pos x="connsiteX3" y="connsiteY3"/>
                </a:cxn>
              </a:cxnLst>
              <a:rect l="l" t="t" r="r" b="b"/>
              <a:pathLst>
                <a:path w="1740568" h="304800">
                  <a:moveTo>
                    <a:pt x="0" y="304800"/>
                  </a:moveTo>
                  <a:cubicBezTo>
                    <a:pt x="116974" y="304131"/>
                    <a:pt x="233948" y="303463"/>
                    <a:pt x="417095" y="272716"/>
                  </a:cubicBezTo>
                  <a:cubicBezTo>
                    <a:pt x="600242" y="241969"/>
                    <a:pt x="878305" y="165769"/>
                    <a:pt x="1098884" y="120316"/>
                  </a:cubicBezTo>
                  <a:cubicBezTo>
                    <a:pt x="1319463" y="74863"/>
                    <a:pt x="1530015" y="37431"/>
                    <a:pt x="1740568" y="0"/>
                  </a:cubicBezTo>
                </a:path>
              </a:pathLst>
            </a:custGeom>
            <a:ln w="127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sz="1000" dirty="0" smtClean="0">
                  <a:solidFill>
                    <a:schemeClr val="accent6">
                      <a:lumMod val="75000"/>
                    </a:schemeClr>
                  </a:solidFill>
                </a:rPr>
                <a:t>Media over TCP</a:t>
              </a:r>
              <a:endParaRPr lang="en-US" sz="1000" dirty="0">
                <a:solidFill>
                  <a:schemeClr val="accent6">
                    <a:lumMod val="75000"/>
                  </a:schemeClr>
                </a:solidFill>
              </a:endParaRPr>
            </a:p>
          </p:txBody>
        </p:sp>
        <p:cxnSp>
          <p:nvCxnSpPr>
            <p:cNvPr id="46" name="Straight Connector 45"/>
            <p:cNvCxnSpPr/>
            <p:nvPr/>
          </p:nvCxnSpPr>
          <p:spPr>
            <a:xfrm>
              <a:off x="2922070" y="1735440"/>
              <a:ext cx="339147" cy="0"/>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815388" y="1669716"/>
              <a:ext cx="106682" cy="131447"/>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48" name="TextBox 47"/>
            <p:cNvSpPr txBox="1"/>
            <p:nvPr/>
          </p:nvSpPr>
          <p:spPr>
            <a:xfrm>
              <a:off x="2473660" y="1758914"/>
              <a:ext cx="726767" cy="24622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IP1:</a:t>
              </a:r>
              <a:r>
                <a:rPr kumimoji="0" lang="en-US" sz="1000" b="0" i="0" u="none" strike="noStrike" kern="0" cap="none" spc="0" normalizeH="0" noProof="0" dirty="0" smtClean="0">
                  <a:ln>
                    <a:noFill/>
                  </a:ln>
                  <a:solidFill>
                    <a:sysClr val="windowText" lastClr="000000"/>
                  </a:solidFill>
                  <a:effectLst/>
                  <a:uLnTx/>
                  <a:uFillTx/>
                </a:rPr>
                <a:t> </a:t>
              </a:r>
              <a:r>
                <a:rPr kumimoji="0" lang="en-US" sz="1000" b="0" i="0" u="none" strike="noStrike" kern="0" cap="none" spc="0" normalizeH="0" baseline="0" noProof="0" dirty="0" smtClean="0">
                  <a:ln>
                    <a:noFill/>
                  </a:ln>
                  <a:solidFill>
                    <a:sysClr val="windowText" lastClr="000000"/>
                  </a:solidFill>
                  <a:effectLst/>
                  <a:uLnTx/>
                  <a:uFillTx/>
                </a:rPr>
                <a:t>443</a:t>
              </a:r>
              <a:endParaRPr kumimoji="0" lang="en-US" sz="1000" b="0" i="0" u="none" strike="noStrike" kern="0" cap="none" spc="0" normalizeH="0" baseline="0" noProof="0" dirty="0">
                <a:ln>
                  <a:noFill/>
                </a:ln>
                <a:solidFill>
                  <a:sysClr val="windowText" lastClr="000000"/>
                </a:solidFill>
                <a:effectLst/>
                <a:uLnTx/>
                <a:uFillTx/>
              </a:endParaRPr>
            </a:p>
          </p:txBody>
        </p:sp>
        <p:sp>
          <p:nvSpPr>
            <p:cNvPr id="49" name="Freeform 48"/>
            <p:cNvSpPr/>
            <p:nvPr/>
          </p:nvSpPr>
          <p:spPr>
            <a:xfrm>
              <a:off x="1026693" y="1219202"/>
              <a:ext cx="1780673" cy="500196"/>
            </a:xfrm>
            <a:custGeom>
              <a:avLst/>
              <a:gdLst>
                <a:gd name="connsiteX0" fmla="*/ 0 w 2029326"/>
                <a:gd name="connsiteY0" fmla="*/ 37431 h 542758"/>
                <a:gd name="connsiteX1" fmla="*/ 786063 w 2029326"/>
                <a:gd name="connsiteY1" fmla="*/ 69516 h 542758"/>
                <a:gd name="connsiteX2" fmla="*/ 1724526 w 2029326"/>
                <a:gd name="connsiteY2" fmla="*/ 454526 h 542758"/>
                <a:gd name="connsiteX3" fmla="*/ 2029326 w 2029326"/>
                <a:gd name="connsiteY3" fmla="*/ 542758 h 542758"/>
                <a:gd name="connsiteX4" fmla="*/ 2029326 w 2029326"/>
                <a:gd name="connsiteY4" fmla="*/ 542758 h 54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26" h="542758">
                  <a:moveTo>
                    <a:pt x="0" y="37431"/>
                  </a:moveTo>
                  <a:cubicBezTo>
                    <a:pt x="249321" y="18715"/>
                    <a:pt x="498642" y="0"/>
                    <a:pt x="786063" y="69516"/>
                  </a:cubicBezTo>
                  <a:cubicBezTo>
                    <a:pt x="1073484" y="139032"/>
                    <a:pt x="1517316" y="375652"/>
                    <a:pt x="1724526" y="454526"/>
                  </a:cubicBezTo>
                  <a:cubicBezTo>
                    <a:pt x="1931737" y="533400"/>
                    <a:pt x="2029326" y="542758"/>
                    <a:pt x="2029326" y="542758"/>
                  </a:cubicBezTo>
                  <a:lnTo>
                    <a:pt x="2029326" y="542758"/>
                  </a:lnTo>
                </a:path>
              </a:pathLst>
            </a:custGeom>
            <a:ln w="127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r>
                <a:rPr lang="en-US" sz="1000" dirty="0" smtClean="0">
                  <a:solidFill>
                    <a:srgbClr val="002060"/>
                  </a:solidFill>
                  <a:latin typeface="Arial" pitchFamily="34" charset="0"/>
                  <a:cs typeface="Arial" pitchFamily="34" charset="0"/>
                </a:rPr>
                <a:t>MEA request (</a:t>
              </a:r>
              <a:r>
                <a:rPr lang="en-US" sz="1000" dirty="0" err="1" smtClean="0">
                  <a:solidFill>
                    <a:srgbClr val="002060"/>
                  </a:solidFill>
                  <a:latin typeface="Arial" pitchFamily="34" charset="0"/>
                  <a:cs typeface="Arial" pitchFamily="34" charset="0"/>
                </a:rPr>
                <a:t>webSocket</a:t>
              </a:r>
              <a:r>
                <a:rPr lang="en-US" sz="1000" dirty="0" smtClean="0">
                  <a:solidFill>
                    <a:srgbClr val="002060"/>
                  </a:solidFill>
                  <a:latin typeface="Arial" pitchFamily="34" charset="0"/>
                  <a:cs typeface="Arial" pitchFamily="34" charset="0"/>
                </a:rPr>
                <a:t>)</a:t>
              </a:r>
            </a:p>
          </p:txBody>
        </p:sp>
        <p:sp>
          <p:nvSpPr>
            <p:cNvPr id="50" name="Freeform 49"/>
            <p:cNvSpPr/>
            <p:nvPr/>
          </p:nvSpPr>
          <p:spPr>
            <a:xfrm>
              <a:off x="4486877" y="2318083"/>
              <a:ext cx="1050751" cy="45719"/>
            </a:xfrm>
            <a:custGeom>
              <a:avLst/>
              <a:gdLst>
                <a:gd name="connsiteX0" fmla="*/ 0 w 1692442"/>
                <a:gd name="connsiteY0" fmla="*/ 0 h 368968"/>
                <a:gd name="connsiteX1" fmla="*/ 505326 w 1692442"/>
                <a:gd name="connsiteY1" fmla="*/ 80210 h 368968"/>
                <a:gd name="connsiteX2" fmla="*/ 962526 w 1692442"/>
                <a:gd name="connsiteY2" fmla="*/ 296779 h 368968"/>
                <a:gd name="connsiteX3" fmla="*/ 1692442 w 1692442"/>
                <a:gd name="connsiteY3" fmla="*/ 368968 h 368968"/>
              </a:gdLst>
              <a:ahLst/>
              <a:cxnLst>
                <a:cxn ang="0">
                  <a:pos x="connsiteX0" y="connsiteY0"/>
                </a:cxn>
                <a:cxn ang="0">
                  <a:pos x="connsiteX1" y="connsiteY1"/>
                </a:cxn>
                <a:cxn ang="0">
                  <a:pos x="connsiteX2" y="connsiteY2"/>
                </a:cxn>
                <a:cxn ang="0">
                  <a:pos x="connsiteX3" y="connsiteY3"/>
                </a:cxn>
              </a:cxnLst>
              <a:rect l="l" t="t" r="r" b="b"/>
              <a:pathLst>
                <a:path w="1692442" h="368968">
                  <a:moveTo>
                    <a:pt x="0" y="0"/>
                  </a:moveTo>
                  <a:cubicBezTo>
                    <a:pt x="172452" y="15373"/>
                    <a:pt x="344905" y="30747"/>
                    <a:pt x="505326" y="80210"/>
                  </a:cubicBezTo>
                  <a:cubicBezTo>
                    <a:pt x="665747" y="129673"/>
                    <a:pt x="764673" y="248653"/>
                    <a:pt x="962526" y="296779"/>
                  </a:cubicBezTo>
                  <a:cubicBezTo>
                    <a:pt x="1160379" y="344905"/>
                    <a:pt x="1426410" y="356936"/>
                    <a:pt x="1692442" y="368968"/>
                  </a:cubicBezTo>
                </a:path>
              </a:pathLst>
            </a:cu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p:txBody>
        </p:sp>
        <p:sp>
          <p:nvSpPr>
            <p:cNvPr id="51" name="Freeform 50"/>
            <p:cNvSpPr/>
            <p:nvPr/>
          </p:nvSpPr>
          <p:spPr>
            <a:xfrm>
              <a:off x="6765787" y="2340942"/>
              <a:ext cx="1985181" cy="434458"/>
            </a:xfrm>
            <a:custGeom>
              <a:avLst/>
              <a:gdLst>
                <a:gd name="connsiteX0" fmla="*/ 0 w 1692442"/>
                <a:gd name="connsiteY0" fmla="*/ 0 h 368968"/>
                <a:gd name="connsiteX1" fmla="*/ 505326 w 1692442"/>
                <a:gd name="connsiteY1" fmla="*/ 80210 h 368968"/>
                <a:gd name="connsiteX2" fmla="*/ 962526 w 1692442"/>
                <a:gd name="connsiteY2" fmla="*/ 296779 h 368968"/>
                <a:gd name="connsiteX3" fmla="*/ 1692442 w 1692442"/>
                <a:gd name="connsiteY3" fmla="*/ 368968 h 368968"/>
              </a:gdLst>
              <a:ahLst/>
              <a:cxnLst>
                <a:cxn ang="0">
                  <a:pos x="connsiteX0" y="connsiteY0"/>
                </a:cxn>
                <a:cxn ang="0">
                  <a:pos x="connsiteX1" y="connsiteY1"/>
                </a:cxn>
                <a:cxn ang="0">
                  <a:pos x="connsiteX2" y="connsiteY2"/>
                </a:cxn>
                <a:cxn ang="0">
                  <a:pos x="connsiteX3" y="connsiteY3"/>
                </a:cxn>
              </a:cxnLst>
              <a:rect l="l" t="t" r="r" b="b"/>
              <a:pathLst>
                <a:path w="1692442" h="368968">
                  <a:moveTo>
                    <a:pt x="0" y="0"/>
                  </a:moveTo>
                  <a:cubicBezTo>
                    <a:pt x="172452" y="15373"/>
                    <a:pt x="344905" y="30747"/>
                    <a:pt x="505326" y="80210"/>
                  </a:cubicBezTo>
                  <a:cubicBezTo>
                    <a:pt x="665747" y="129673"/>
                    <a:pt x="764673" y="248653"/>
                    <a:pt x="962526" y="296779"/>
                  </a:cubicBezTo>
                  <a:cubicBezTo>
                    <a:pt x="1160379" y="344905"/>
                    <a:pt x="1426410" y="356936"/>
                    <a:pt x="1692442" y="368968"/>
                  </a:cubicBezTo>
                </a:path>
              </a:pathLst>
            </a:cu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p:txBody>
        </p:sp>
        <p:sp>
          <p:nvSpPr>
            <p:cNvPr id="52" name="TextBox 51"/>
            <p:cNvSpPr txBox="1"/>
            <p:nvPr/>
          </p:nvSpPr>
          <p:spPr>
            <a:xfrm>
              <a:off x="6195012" y="3380602"/>
              <a:ext cx="148472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chemeClr val="accent6">
                      <a:lumMod val="75000"/>
                    </a:schemeClr>
                  </a:solidFill>
                  <a:effectLst/>
                  <a:uLnTx/>
                  <a:uFillTx/>
                </a:rPr>
                <a:t>Media over UDP</a:t>
              </a:r>
              <a:endParaRPr kumimoji="0" lang="en-US" sz="1200" b="0" i="0" u="none" strike="noStrike" kern="0" cap="none" spc="0" normalizeH="0" baseline="0" noProof="0" dirty="0">
                <a:ln>
                  <a:noFill/>
                </a:ln>
                <a:solidFill>
                  <a:schemeClr val="accent6">
                    <a:lumMod val="75000"/>
                  </a:schemeClr>
                </a:solidFill>
                <a:effectLst/>
                <a:uLnTx/>
                <a:uFillTx/>
              </a:endParaRPr>
            </a:p>
          </p:txBody>
        </p:sp>
        <p:pic>
          <p:nvPicPr>
            <p:cNvPr id="53" name="Picture 58" descr="pedge_1950_cma_crop.jpg"/>
            <p:cNvPicPr>
              <a:picLocks noChangeAspect="1"/>
            </p:cNvPicPr>
            <p:nvPr/>
          </p:nvPicPr>
          <p:blipFill>
            <a:blip r:embed="rId2" cstate="print"/>
            <a:srcRect/>
            <a:stretch>
              <a:fillRect/>
            </a:stretch>
          </p:blipFill>
          <p:spPr bwMode="auto">
            <a:xfrm>
              <a:off x="8750968" y="2660594"/>
              <a:ext cx="1186532" cy="229611"/>
            </a:xfrm>
            <a:prstGeom prst="rect">
              <a:avLst/>
            </a:prstGeom>
            <a:noFill/>
            <a:ln w="9525">
              <a:noFill/>
              <a:miter lim="800000"/>
              <a:headEnd/>
              <a:tailEnd/>
            </a:ln>
          </p:spPr>
        </p:pic>
        <p:sp>
          <p:nvSpPr>
            <p:cNvPr id="54" name="Freeform 53"/>
            <p:cNvSpPr/>
            <p:nvPr/>
          </p:nvSpPr>
          <p:spPr>
            <a:xfrm>
              <a:off x="4068011" y="2526633"/>
              <a:ext cx="4715042" cy="1138989"/>
            </a:xfrm>
            <a:custGeom>
              <a:avLst/>
              <a:gdLst>
                <a:gd name="connsiteX0" fmla="*/ 415757 w 4715042"/>
                <a:gd name="connsiteY0" fmla="*/ 0 h 1138989"/>
                <a:gd name="connsiteX1" fmla="*/ 632326 w 4715042"/>
                <a:gd name="connsiteY1" fmla="*/ 104273 h 1138989"/>
                <a:gd name="connsiteX2" fmla="*/ 46789 w 4715042"/>
                <a:gd name="connsiteY2" fmla="*/ 368968 h 1138989"/>
                <a:gd name="connsiteX3" fmla="*/ 351589 w 4715042"/>
                <a:gd name="connsiteY3" fmla="*/ 537410 h 1138989"/>
                <a:gd name="connsiteX4" fmla="*/ 1995905 w 4715042"/>
                <a:gd name="connsiteY4" fmla="*/ 938463 h 1138989"/>
                <a:gd name="connsiteX5" fmla="*/ 4715042 w 4715042"/>
                <a:gd name="connsiteY5" fmla="*/ 1138989 h 113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15042" h="1138989">
                  <a:moveTo>
                    <a:pt x="415757" y="0"/>
                  </a:moveTo>
                  <a:cubicBezTo>
                    <a:pt x="554789" y="21389"/>
                    <a:pt x="693821" y="42778"/>
                    <a:pt x="632326" y="104273"/>
                  </a:cubicBezTo>
                  <a:cubicBezTo>
                    <a:pt x="570831" y="165768"/>
                    <a:pt x="93578" y="296779"/>
                    <a:pt x="46789" y="368968"/>
                  </a:cubicBezTo>
                  <a:cubicBezTo>
                    <a:pt x="0" y="441157"/>
                    <a:pt x="26736" y="442494"/>
                    <a:pt x="351589" y="537410"/>
                  </a:cubicBezTo>
                  <a:cubicBezTo>
                    <a:pt x="676442" y="632326"/>
                    <a:pt x="1268663" y="838200"/>
                    <a:pt x="1995905" y="938463"/>
                  </a:cubicBezTo>
                  <a:cubicBezTo>
                    <a:pt x="2723147" y="1038726"/>
                    <a:pt x="3719094" y="1088857"/>
                    <a:pt x="4715042" y="1138989"/>
                  </a:cubicBezTo>
                </a:path>
              </a:pathLst>
            </a:custGeom>
            <a:ln w="12700">
              <a:solidFill>
                <a:schemeClr val="accent6">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solidFill>
                  <a:schemeClr val="accent6">
                    <a:lumMod val="75000"/>
                  </a:schemeClr>
                </a:solidFill>
              </a:endParaRPr>
            </a:p>
          </p:txBody>
        </p:sp>
        <p:sp>
          <p:nvSpPr>
            <p:cNvPr id="55" name="Freeform 54"/>
            <p:cNvSpPr/>
            <p:nvPr/>
          </p:nvSpPr>
          <p:spPr>
            <a:xfrm rot="5751196">
              <a:off x="9062993" y="3145985"/>
              <a:ext cx="603694" cy="134821"/>
            </a:xfrm>
            <a:custGeom>
              <a:avLst/>
              <a:gdLst>
                <a:gd name="connsiteX0" fmla="*/ 0 w 1900989"/>
                <a:gd name="connsiteY0" fmla="*/ 441158 h 441158"/>
                <a:gd name="connsiteX1" fmla="*/ 473242 w 1900989"/>
                <a:gd name="connsiteY1" fmla="*/ 360947 h 441158"/>
                <a:gd name="connsiteX2" fmla="*/ 1355558 w 1900989"/>
                <a:gd name="connsiteY2" fmla="*/ 120316 h 441158"/>
                <a:gd name="connsiteX3" fmla="*/ 1900989 w 1900989"/>
                <a:gd name="connsiteY3" fmla="*/ 0 h 441158"/>
              </a:gdLst>
              <a:ahLst/>
              <a:cxnLst>
                <a:cxn ang="0">
                  <a:pos x="connsiteX0" y="connsiteY0"/>
                </a:cxn>
                <a:cxn ang="0">
                  <a:pos x="connsiteX1" y="connsiteY1"/>
                </a:cxn>
                <a:cxn ang="0">
                  <a:pos x="connsiteX2" y="connsiteY2"/>
                </a:cxn>
                <a:cxn ang="0">
                  <a:pos x="connsiteX3" y="connsiteY3"/>
                </a:cxn>
              </a:cxnLst>
              <a:rect l="l" t="t" r="r" b="b"/>
              <a:pathLst>
                <a:path w="1900989" h="441158">
                  <a:moveTo>
                    <a:pt x="0" y="441158"/>
                  </a:moveTo>
                  <a:cubicBezTo>
                    <a:pt x="123658" y="427789"/>
                    <a:pt x="247316" y="414421"/>
                    <a:pt x="473242" y="360947"/>
                  </a:cubicBezTo>
                  <a:cubicBezTo>
                    <a:pt x="699168" y="307473"/>
                    <a:pt x="1117600" y="180474"/>
                    <a:pt x="1355558" y="120316"/>
                  </a:cubicBezTo>
                  <a:cubicBezTo>
                    <a:pt x="1593516" y="60158"/>
                    <a:pt x="1747252" y="30079"/>
                    <a:pt x="1900989" y="0"/>
                  </a:cubicBezTo>
                </a:path>
              </a:pathLst>
            </a:custGeom>
            <a:ln w="12700">
              <a:solidFill>
                <a:schemeClr val="tx1"/>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p:txBody>
        </p:sp>
        <p:sp>
          <p:nvSpPr>
            <p:cNvPr id="56" name="TextBox 55"/>
            <p:cNvSpPr txBox="1"/>
            <p:nvPr/>
          </p:nvSpPr>
          <p:spPr>
            <a:xfrm>
              <a:off x="9831128" y="3616185"/>
              <a:ext cx="7117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accent1"/>
                  </a:solidFill>
                </a:rPr>
                <a:t>MCU</a:t>
              </a:r>
              <a:endParaRPr kumimoji="0" lang="en-US" sz="1200" b="0" i="0" u="none" strike="noStrike" kern="0" cap="none" spc="0" normalizeH="0" baseline="0" noProof="0" dirty="0">
                <a:ln>
                  <a:noFill/>
                </a:ln>
                <a:solidFill>
                  <a:schemeClr val="accent1"/>
                </a:solidFill>
                <a:effectLst/>
                <a:uLnTx/>
                <a:uFillTx/>
              </a:endParaRPr>
            </a:p>
          </p:txBody>
        </p:sp>
        <p:sp>
          <p:nvSpPr>
            <p:cNvPr id="57" name="TextBox 56"/>
            <p:cNvSpPr txBox="1"/>
            <p:nvPr/>
          </p:nvSpPr>
          <p:spPr>
            <a:xfrm>
              <a:off x="9937500" y="2660594"/>
              <a:ext cx="711713"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200" kern="0" noProof="0" dirty="0" smtClean="0">
                  <a:solidFill>
                    <a:schemeClr val="accent1"/>
                  </a:solidFill>
                </a:rPr>
                <a:t>DMA</a:t>
              </a:r>
              <a:endParaRPr kumimoji="0" lang="en-US" sz="1200" b="0" i="0" u="none" strike="noStrike" kern="0" cap="none" spc="0" normalizeH="0" baseline="0" noProof="0" dirty="0">
                <a:ln>
                  <a:noFill/>
                </a:ln>
                <a:solidFill>
                  <a:schemeClr val="accent1"/>
                </a:solidFill>
                <a:effectLst/>
                <a:uLnTx/>
                <a:uFillTx/>
              </a:endParaRPr>
            </a:p>
          </p:txBody>
        </p:sp>
        <p:sp>
          <p:nvSpPr>
            <p:cNvPr id="58" name="Cloud 57"/>
            <p:cNvSpPr/>
            <p:nvPr/>
          </p:nvSpPr>
          <p:spPr>
            <a:xfrm>
              <a:off x="8254755" y="1209678"/>
              <a:ext cx="2926591" cy="1154124"/>
            </a:xfrm>
            <a:prstGeom prst="cloud">
              <a:avLst/>
            </a:prstGeom>
            <a:noFill/>
            <a:ln>
              <a:solidFill>
                <a:schemeClr val="accent1">
                  <a:lumMod val="25000"/>
                  <a:lumOff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400" dirty="0" smtClean="0">
                  <a:solidFill>
                    <a:schemeClr val="accent5">
                      <a:lumMod val="75000"/>
                    </a:schemeClr>
                  </a:solidFill>
                </a:rPr>
                <a:t>Backend servers</a:t>
              </a:r>
            </a:p>
            <a:p>
              <a:r>
                <a:rPr lang="en-US" sz="1400" dirty="0" smtClean="0">
                  <a:solidFill>
                    <a:schemeClr val="accent5">
                      <a:lumMod val="75000"/>
                    </a:schemeClr>
                  </a:solidFill>
                </a:rPr>
                <a:t>(XMA, MEA, CDR…)</a:t>
              </a:r>
            </a:p>
          </p:txBody>
        </p:sp>
        <p:sp>
          <p:nvSpPr>
            <p:cNvPr id="59" name="Freeform 58"/>
            <p:cNvSpPr/>
            <p:nvPr/>
          </p:nvSpPr>
          <p:spPr>
            <a:xfrm>
              <a:off x="6765787" y="1540370"/>
              <a:ext cx="1488970" cy="195069"/>
            </a:xfrm>
            <a:custGeom>
              <a:avLst/>
              <a:gdLst>
                <a:gd name="connsiteX0" fmla="*/ 0 w 2029326"/>
                <a:gd name="connsiteY0" fmla="*/ 37431 h 542758"/>
                <a:gd name="connsiteX1" fmla="*/ 786063 w 2029326"/>
                <a:gd name="connsiteY1" fmla="*/ 69516 h 542758"/>
                <a:gd name="connsiteX2" fmla="*/ 1724526 w 2029326"/>
                <a:gd name="connsiteY2" fmla="*/ 454526 h 542758"/>
                <a:gd name="connsiteX3" fmla="*/ 2029326 w 2029326"/>
                <a:gd name="connsiteY3" fmla="*/ 542758 h 542758"/>
                <a:gd name="connsiteX4" fmla="*/ 2029326 w 2029326"/>
                <a:gd name="connsiteY4" fmla="*/ 542758 h 54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9326" h="542758">
                  <a:moveTo>
                    <a:pt x="0" y="37431"/>
                  </a:moveTo>
                  <a:cubicBezTo>
                    <a:pt x="249321" y="18715"/>
                    <a:pt x="498642" y="0"/>
                    <a:pt x="786063" y="69516"/>
                  </a:cubicBezTo>
                  <a:cubicBezTo>
                    <a:pt x="1073484" y="139032"/>
                    <a:pt x="1517316" y="375652"/>
                    <a:pt x="1724526" y="454526"/>
                  </a:cubicBezTo>
                  <a:cubicBezTo>
                    <a:pt x="1931737" y="533400"/>
                    <a:pt x="2029326" y="542758"/>
                    <a:pt x="2029326" y="542758"/>
                  </a:cubicBezTo>
                  <a:lnTo>
                    <a:pt x="2029326" y="542758"/>
                  </a:lnTo>
                </a:path>
              </a:pathLst>
            </a:custGeom>
            <a:ln w="127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p:txBody>
        </p:sp>
        <p:sp>
          <p:nvSpPr>
            <p:cNvPr id="60" name="Freeform 59"/>
            <p:cNvSpPr/>
            <p:nvPr/>
          </p:nvSpPr>
          <p:spPr>
            <a:xfrm>
              <a:off x="6761747" y="1868906"/>
              <a:ext cx="1540042" cy="100264"/>
            </a:xfrm>
            <a:custGeom>
              <a:avLst/>
              <a:gdLst>
                <a:gd name="connsiteX0" fmla="*/ 0 w 1540042"/>
                <a:gd name="connsiteY0" fmla="*/ 0 h 100264"/>
                <a:gd name="connsiteX1" fmla="*/ 633664 w 1540042"/>
                <a:gd name="connsiteY1" fmla="*/ 96253 h 100264"/>
                <a:gd name="connsiteX2" fmla="*/ 1211179 w 1540042"/>
                <a:gd name="connsiteY2" fmla="*/ 24064 h 100264"/>
                <a:gd name="connsiteX3" fmla="*/ 1540042 w 1540042"/>
                <a:gd name="connsiteY3" fmla="*/ 0 h 100264"/>
              </a:gdLst>
              <a:ahLst/>
              <a:cxnLst>
                <a:cxn ang="0">
                  <a:pos x="connsiteX0" y="connsiteY0"/>
                </a:cxn>
                <a:cxn ang="0">
                  <a:pos x="connsiteX1" y="connsiteY1"/>
                </a:cxn>
                <a:cxn ang="0">
                  <a:pos x="connsiteX2" y="connsiteY2"/>
                </a:cxn>
                <a:cxn ang="0">
                  <a:pos x="connsiteX3" y="connsiteY3"/>
                </a:cxn>
              </a:cxnLst>
              <a:rect l="l" t="t" r="r" b="b"/>
              <a:pathLst>
                <a:path w="1540042" h="100264">
                  <a:moveTo>
                    <a:pt x="0" y="0"/>
                  </a:moveTo>
                  <a:cubicBezTo>
                    <a:pt x="215900" y="46121"/>
                    <a:pt x="431801" y="92242"/>
                    <a:pt x="633664" y="96253"/>
                  </a:cubicBezTo>
                  <a:cubicBezTo>
                    <a:pt x="835527" y="100264"/>
                    <a:pt x="1060116" y="40106"/>
                    <a:pt x="1211179" y="24064"/>
                  </a:cubicBezTo>
                  <a:cubicBezTo>
                    <a:pt x="1362242" y="8022"/>
                    <a:pt x="1451142" y="4011"/>
                    <a:pt x="1540042" y="0"/>
                  </a:cubicBezTo>
                </a:path>
              </a:pathLst>
            </a:custGeom>
            <a:ln w="12700">
              <a:solidFill>
                <a:srgbClr val="002060"/>
              </a:solidFill>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smtClean="0"/>
            </a:p>
          </p:txBody>
        </p:sp>
        <p:cxnSp>
          <p:nvCxnSpPr>
            <p:cNvPr id="61" name="Straight Connector 60"/>
            <p:cNvCxnSpPr>
              <a:stCxn id="61" idx="2"/>
              <a:endCxn id="44" idx="0"/>
            </p:cNvCxnSpPr>
            <p:nvPr/>
          </p:nvCxnSpPr>
          <p:spPr>
            <a:xfrm>
              <a:off x="6151708" y="2526630"/>
              <a:ext cx="0" cy="251413"/>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a:stCxn id="44" idx="1"/>
            </p:cNvCxnSpPr>
            <p:nvPr/>
          </p:nvCxnSpPr>
          <p:spPr>
            <a:xfrm flipH="1">
              <a:off x="4483860" y="2968739"/>
              <a:ext cx="1053768" cy="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76908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Tunneling(SIP </a:t>
            </a:r>
            <a:r>
              <a:rPr lang="en-US" dirty="0"/>
              <a:t>signal over </a:t>
            </a:r>
            <a:r>
              <a:rPr lang="en-US" dirty="0" smtClean="0"/>
              <a:t>TLS)</a:t>
            </a:r>
            <a:endParaRPr lang="en-US" dirty="0"/>
          </a:p>
        </p:txBody>
      </p:sp>
      <p:sp>
        <p:nvSpPr>
          <p:cNvPr id="3" name="Content Placeholder 2"/>
          <p:cNvSpPr>
            <a:spLocks noGrp="1"/>
          </p:cNvSpPr>
          <p:nvPr>
            <p:ph idx="1"/>
          </p:nvPr>
        </p:nvSpPr>
        <p:spPr>
          <a:xfrm>
            <a:off x="7489370" y="1393372"/>
            <a:ext cx="4090013" cy="4713742"/>
          </a:xfrm>
        </p:spPr>
        <p:txBody>
          <a:bodyPr>
            <a:normAutofit fontScale="92500"/>
          </a:bodyPr>
          <a:lstStyle/>
          <a:p>
            <a:r>
              <a:rPr lang="en-US" dirty="0"/>
              <a:t>Web Proxy</a:t>
            </a:r>
          </a:p>
          <a:p>
            <a:pPr lvl="1"/>
            <a:r>
              <a:rPr lang="en-US" dirty="0"/>
              <a:t>Initialized TCP socket server on 80/443</a:t>
            </a:r>
          </a:p>
          <a:p>
            <a:pPr lvl="1"/>
            <a:r>
              <a:rPr lang="en-US" dirty="0"/>
              <a:t>Resolve the first HTTP request to identify the connection</a:t>
            </a:r>
          </a:p>
          <a:p>
            <a:pPr lvl="1"/>
            <a:r>
              <a:rPr lang="en-US" dirty="0"/>
              <a:t>TLS handshake and SIP signal are transparent</a:t>
            </a:r>
          </a:p>
          <a:p>
            <a:r>
              <a:rPr lang="en-US" dirty="0"/>
              <a:t>SIP signal module</a:t>
            </a:r>
          </a:p>
          <a:p>
            <a:pPr lvl="1"/>
            <a:r>
              <a:rPr lang="en-US" dirty="0"/>
              <a:t>Listen on 5061 for TLS access</a:t>
            </a:r>
          </a:p>
          <a:p>
            <a:pPr lvl="1"/>
            <a:r>
              <a:rPr lang="en-US" dirty="0"/>
              <a:t>Support TCP based SDP on WAN side (RTP over TCP only)</a:t>
            </a:r>
          </a:p>
          <a:p>
            <a:pPr lvl="1"/>
            <a:r>
              <a:rPr lang="en-US" dirty="0"/>
              <a:t>Support UDP based SDP on LAN side (RTP over UDP only</a:t>
            </a:r>
            <a:r>
              <a:rPr lang="en-US" dirty="0" smtClean="0"/>
              <a:t>)</a:t>
            </a:r>
          </a:p>
          <a:p>
            <a:pPr lvl="1"/>
            <a:r>
              <a:rPr lang="en-US" dirty="0" smtClean="0"/>
              <a:t>BFCP over TCP only</a:t>
            </a:r>
            <a:endParaRPr lang="en-US" dirty="0"/>
          </a:p>
        </p:txBody>
      </p:sp>
      <p:pic>
        <p:nvPicPr>
          <p:cNvPr id="4" name="Picture 3" descr="SIP over TLS tunnel to RPAD 443.jpg"/>
          <p:cNvPicPr>
            <a:picLocks noChangeAspect="1"/>
          </p:cNvPicPr>
          <p:nvPr/>
        </p:nvPicPr>
        <p:blipFill>
          <a:blip r:embed="rId2" cstate="print"/>
          <a:stretch>
            <a:fillRect/>
          </a:stretch>
        </p:blipFill>
        <p:spPr>
          <a:xfrm>
            <a:off x="609441" y="1173162"/>
            <a:ext cx="6772275" cy="5295900"/>
          </a:xfrm>
          <a:prstGeom prst="rect">
            <a:avLst/>
          </a:prstGeom>
        </p:spPr>
      </p:pic>
    </p:spTree>
    <p:extLst>
      <p:ext uri="{BB962C8B-B14F-4D97-AF65-F5344CB8AC3E}">
        <p14:creationId xmlns:p14="http://schemas.microsoft.com/office/powerpoint/2010/main" val="75066688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HTTP Tunneling(Media over TCP)</a:t>
            </a:r>
            <a:endParaRPr lang="en-US" dirty="0"/>
          </a:p>
        </p:txBody>
      </p:sp>
      <p:sp>
        <p:nvSpPr>
          <p:cNvPr id="3" name="Content Placeholder 2"/>
          <p:cNvSpPr>
            <a:spLocks noGrp="1"/>
          </p:cNvSpPr>
          <p:nvPr>
            <p:ph idx="1"/>
          </p:nvPr>
        </p:nvSpPr>
        <p:spPr>
          <a:xfrm>
            <a:off x="6738257" y="1428750"/>
            <a:ext cx="4841127" cy="4678363"/>
          </a:xfrm>
        </p:spPr>
        <p:txBody>
          <a:bodyPr>
            <a:normAutofit/>
          </a:bodyPr>
          <a:lstStyle/>
          <a:p>
            <a:r>
              <a:rPr lang="en-US" dirty="0"/>
              <a:t>Web Proxy</a:t>
            </a:r>
          </a:p>
          <a:p>
            <a:pPr lvl="1"/>
            <a:r>
              <a:rPr lang="en-US" dirty="0"/>
              <a:t>Initialized TCP socket server on 80/443</a:t>
            </a:r>
          </a:p>
          <a:p>
            <a:pPr lvl="1"/>
            <a:r>
              <a:rPr lang="en-US" dirty="0"/>
              <a:t>Resolve the first HTTP request to identify the connection</a:t>
            </a:r>
          </a:p>
          <a:p>
            <a:r>
              <a:rPr lang="en-US" dirty="0"/>
              <a:t>TCP MTN </a:t>
            </a:r>
            <a:endParaRPr lang="en-US" dirty="0" smtClean="0"/>
          </a:p>
          <a:p>
            <a:pPr lvl="1"/>
            <a:r>
              <a:rPr lang="en-US" dirty="0" smtClean="0"/>
              <a:t>Store the media relay rules</a:t>
            </a:r>
          </a:p>
          <a:p>
            <a:pPr lvl="1"/>
            <a:r>
              <a:rPr lang="en-US" dirty="0" smtClean="0"/>
              <a:t>On </a:t>
            </a:r>
            <a:r>
              <a:rPr lang="en-US" dirty="0"/>
              <a:t>WAN side, framing and de-framing RTP packets over TCP connection (RFC4571) for audio, video, FECC and SCP</a:t>
            </a:r>
          </a:p>
          <a:p>
            <a:pPr lvl="1"/>
            <a:r>
              <a:rPr lang="en-US" dirty="0"/>
              <a:t>On LAN side, encapsulate and de-capsulate the UDP packets for all media channels</a:t>
            </a:r>
          </a:p>
          <a:p>
            <a:endParaRPr lang="en-US" dirty="0"/>
          </a:p>
        </p:txBody>
      </p:sp>
      <p:pic>
        <p:nvPicPr>
          <p:cNvPr id="4" name="Picture 3" descr="Media over TCP tunnel to RPAD 443.jpg"/>
          <p:cNvPicPr>
            <a:picLocks noChangeAspect="1"/>
          </p:cNvPicPr>
          <p:nvPr/>
        </p:nvPicPr>
        <p:blipFill>
          <a:blip r:embed="rId2" cstate="print"/>
          <a:stretch>
            <a:fillRect/>
          </a:stretch>
        </p:blipFill>
        <p:spPr>
          <a:xfrm>
            <a:off x="609441" y="1428750"/>
            <a:ext cx="5553075" cy="4581525"/>
          </a:xfrm>
          <a:prstGeom prst="rect">
            <a:avLst/>
          </a:prstGeom>
        </p:spPr>
      </p:pic>
    </p:spTree>
    <p:extLst>
      <p:ext uri="{BB962C8B-B14F-4D97-AF65-F5344CB8AC3E}">
        <p14:creationId xmlns:p14="http://schemas.microsoft.com/office/powerpoint/2010/main" val="202849292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ACL</a:t>
            </a:r>
            <a:endParaRPr lang="en-US" dirty="0"/>
          </a:p>
        </p:txBody>
      </p:sp>
      <p:sp>
        <p:nvSpPr>
          <p:cNvPr id="4" name="Rounded Rectangle 3"/>
          <p:cNvSpPr/>
          <p:nvPr/>
        </p:nvSpPr>
        <p:spPr>
          <a:xfrm>
            <a:off x="6833035" y="1511983"/>
            <a:ext cx="1866900" cy="2034735"/>
          </a:xfrm>
          <a:prstGeom prst="roundRect">
            <a:avLst/>
          </a:prstGeom>
          <a:solidFill>
            <a:schemeClr val="accent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5" name="Content Placeholder 2"/>
          <p:cNvSpPr>
            <a:spLocks noGrp="1"/>
          </p:cNvSpPr>
          <p:nvPr>
            <p:ph idx="1"/>
          </p:nvPr>
        </p:nvSpPr>
        <p:spPr>
          <a:xfrm>
            <a:off x="906300" y="4625340"/>
            <a:ext cx="10111899" cy="1120139"/>
          </a:xfrm>
        </p:spPr>
        <p:txBody>
          <a:bodyPr>
            <a:normAutofit fontScale="92500" lnSpcReduction="20000"/>
          </a:bodyPr>
          <a:lstStyle/>
          <a:p>
            <a:r>
              <a:rPr lang="en-US" dirty="0" smtClean="0"/>
              <a:t>Rules are defined with priority</a:t>
            </a:r>
          </a:p>
          <a:p>
            <a:r>
              <a:rPr lang="en-US" dirty="0" smtClean="0"/>
              <a:t>ACL API is called by H.323 and SIP service when receiving the new requests</a:t>
            </a:r>
          </a:p>
          <a:p>
            <a:r>
              <a:rPr lang="en-US" dirty="0" smtClean="0"/>
              <a:t>The return action is Permit or Deny</a:t>
            </a:r>
          </a:p>
          <a:p>
            <a:endParaRPr lang="en-US" dirty="0" smtClean="0"/>
          </a:p>
        </p:txBody>
      </p:sp>
      <p:sp>
        <p:nvSpPr>
          <p:cNvPr id="6" name="Rectangle 5"/>
          <p:cNvSpPr/>
          <p:nvPr/>
        </p:nvSpPr>
        <p:spPr bwMode="auto">
          <a:xfrm>
            <a:off x="7008295" y="1731219"/>
            <a:ext cx="1587065" cy="781376"/>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algn="ctr" eaLnBrk="0" fontAlgn="base" hangingPunct="0">
              <a:spcBef>
                <a:spcPct val="50000"/>
              </a:spcBef>
              <a:spcAft>
                <a:spcPct val="0"/>
              </a:spcAft>
              <a:defRPr/>
            </a:pPr>
            <a:r>
              <a:rPr lang="en-US" sz="900" dirty="0" smtClean="0">
                <a:solidFill>
                  <a:schemeClr val="accent1"/>
                </a:solidFill>
                <a:latin typeface="Arial" charset="0"/>
                <a:cs typeface="Arial" charset="0"/>
              </a:rPr>
              <a:t>H.323 Core Service</a:t>
            </a:r>
          </a:p>
        </p:txBody>
      </p:sp>
      <p:sp>
        <p:nvSpPr>
          <p:cNvPr id="7" name="Rectangle 6"/>
          <p:cNvSpPr/>
          <p:nvPr/>
        </p:nvSpPr>
        <p:spPr bwMode="auto">
          <a:xfrm>
            <a:off x="7008295" y="2559104"/>
            <a:ext cx="1587065" cy="781376"/>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R="0" lvl="0" indent="0" algn="ctr" eaLnBrk="0" fontAlgn="base" hangingPunct="0">
              <a:lnSpc>
                <a:spcPct val="100000"/>
              </a:lnSpc>
              <a:spcBef>
                <a:spcPct val="50000"/>
              </a:spcBef>
              <a:spcAft>
                <a:spcPct val="0"/>
              </a:spcAft>
              <a:buClrTx/>
              <a:buSzTx/>
              <a:buFontTx/>
              <a:buNone/>
              <a:tabLst/>
              <a:defRPr/>
            </a:pPr>
            <a:r>
              <a:rPr lang="en-US" sz="900" dirty="0" smtClean="0">
                <a:solidFill>
                  <a:schemeClr val="accent1"/>
                </a:solidFill>
                <a:latin typeface="Arial" charset="0"/>
                <a:cs typeface="Arial" charset="0"/>
              </a:rPr>
              <a:t>SIP Core Service</a:t>
            </a:r>
          </a:p>
        </p:txBody>
      </p:sp>
      <p:sp>
        <p:nvSpPr>
          <p:cNvPr id="8" name="Rectangle 7"/>
          <p:cNvSpPr/>
          <p:nvPr/>
        </p:nvSpPr>
        <p:spPr bwMode="auto">
          <a:xfrm>
            <a:off x="1135380" y="1511983"/>
            <a:ext cx="5364480" cy="2887261"/>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t" anchorCtr="0" compatLnSpc="1">
            <a:prstTxWarp prst="textNoShape">
              <a:avLst/>
            </a:prstTxWarp>
            <a:noAutofit/>
          </a:bodyPr>
          <a:lstStyle/>
          <a:p>
            <a:pPr marR="0" lvl="0" indent="0" eaLnBrk="0" fontAlgn="base" hangingPunct="0">
              <a:lnSpc>
                <a:spcPct val="100000"/>
              </a:lnSpc>
              <a:spcBef>
                <a:spcPct val="50000"/>
              </a:spcBef>
              <a:spcAft>
                <a:spcPct val="0"/>
              </a:spcAft>
              <a:buClrTx/>
              <a:buSzTx/>
              <a:buFontTx/>
              <a:buNone/>
              <a:tabLst/>
              <a:defRPr/>
            </a:pPr>
            <a:r>
              <a:rPr lang="en-US" sz="1400" dirty="0" smtClean="0">
                <a:solidFill>
                  <a:schemeClr val="accent1"/>
                </a:solidFill>
                <a:latin typeface="Arial" charset="0"/>
                <a:cs typeface="Arial" charset="0"/>
              </a:rPr>
              <a:t>Policy Controller</a:t>
            </a:r>
          </a:p>
        </p:txBody>
      </p:sp>
      <p:sp>
        <p:nvSpPr>
          <p:cNvPr id="9" name="TextBox 8"/>
          <p:cNvSpPr txBox="1"/>
          <p:nvPr/>
        </p:nvSpPr>
        <p:spPr>
          <a:xfrm>
            <a:off x="1309414" y="1886793"/>
            <a:ext cx="1189946" cy="2308324"/>
          </a:xfrm>
          <a:prstGeom prst="rect">
            <a:avLst/>
          </a:prstGeom>
          <a:solidFill>
            <a:schemeClr val="bg2">
              <a:lumMod val="20000"/>
              <a:lumOff val="80000"/>
            </a:schemeClr>
          </a:solidFill>
        </p:spPr>
        <p:txBody>
          <a:bodyPr wrap="square" rtlCol="0">
            <a:spAutoFit/>
          </a:bodyPr>
          <a:lstStyle/>
          <a:p>
            <a:r>
              <a:rPr lang="en-US" sz="1200" dirty="0" smtClean="0">
                <a:solidFill>
                  <a:schemeClr val="bg1"/>
                </a:solidFill>
                <a:latin typeface="Arial" pitchFamily="34" charset="0"/>
                <a:cs typeface="Arial" pitchFamily="34" charset="0"/>
              </a:rPr>
              <a:t>Rule 1</a:t>
            </a:r>
          </a:p>
          <a:p>
            <a:r>
              <a:rPr lang="en-US" sz="1200" dirty="0" smtClean="0">
                <a:solidFill>
                  <a:schemeClr val="bg1"/>
                </a:solidFill>
                <a:latin typeface="Arial" pitchFamily="34" charset="0"/>
                <a:cs typeface="Arial" pitchFamily="34" charset="0"/>
              </a:rPr>
              <a:t>    Condition</a:t>
            </a:r>
          </a:p>
          <a:p>
            <a:r>
              <a:rPr lang="en-US" sz="1200" dirty="0" smtClean="0">
                <a:solidFill>
                  <a:schemeClr val="bg1"/>
                </a:solidFill>
                <a:latin typeface="Arial" pitchFamily="34" charset="0"/>
                <a:cs typeface="Arial" pitchFamily="34" charset="0"/>
              </a:rPr>
              <a:t>     Action</a:t>
            </a:r>
          </a:p>
          <a:p>
            <a:r>
              <a:rPr lang="en-US" sz="1200" dirty="0" smtClean="0">
                <a:solidFill>
                  <a:schemeClr val="bg1"/>
                </a:solidFill>
                <a:latin typeface="Arial" pitchFamily="34" charset="0"/>
                <a:cs typeface="Arial" pitchFamily="34" charset="0"/>
              </a:rPr>
              <a:t>Rule 2</a:t>
            </a:r>
          </a:p>
          <a:p>
            <a:r>
              <a:rPr lang="en-US" sz="1200" dirty="0" smtClean="0">
                <a:solidFill>
                  <a:schemeClr val="bg1"/>
                </a:solidFill>
                <a:latin typeface="Arial" pitchFamily="34" charset="0"/>
                <a:cs typeface="Arial" pitchFamily="34" charset="0"/>
              </a:rPr>
              <a:t>     Condition</a:t>
            </a:r>
          </a:p>
          <a:p>
            <a:r>
              <a:rPr lang="en-US" sz="1200" dirty="0" smtClean="0">
                <a:solidFill>
                  <a:schemeClr val="bg1"/>
                </a:solidFill>
                <a:latin typeface="Arial" pitchFamily="34" charset="0"/>
                <a:cs typeface="Arial" pitchFamily="34" charset="0"/>
              </a:rPr>
              <a:t>      Action</a:t>
            </a:r>
          </a:p>
          <a:p>
            <a:r>
              <a:rPr lang="en-US" sz="1200" dirty="0" smtClean="0">
                <a:solidFill>
                  <a:schemeClr val="bg1"/>
                </a:solidFill>
                <a:latin typeface="Arial" pitchFamily="34" charset="0"/>
                <a:cs typeface="Arial" pitchFamily="34" charset="0"/>
              </a:rPr>
              <a:t>Rule 3</a:t>
            </a:r>
          </a:p>
          <a:p>
            <a:r>
              <a:rPr lang="en-US" sz="1200" dirty="0" smtClean="0">
                <a:solidFill>
                  <a:schemeClr val="bg1"/>
                </a:solidFill>
                <a:latin typeface="Arial" pitchFamily="34" charset="0"/>
                <a:cs typeface="Arial" pitchFamily="34" charset="0"/>
              </a:rPr>
              <a:t>     Condition</a:t>
            </a:r>
          </a:p>
          <a:p>
            <a:r>
              <a:rPr lang="en-US" sz="1200" dirty="0" smtClean="0">
                <a:solidFill>
                  <a:schemeClr val="bg1"/>
                </a:solidFill>
                <a:latin typeface="Arial" pitchFamily="34" charset="0"/>
                <a:cs typeface="Arial" pitchFamily="34" charset="0"/>
              </a:rPr>
              <a:t>     Action</a:t>
            </a:r>
          </a:p>
          <a:p>
            <a:r>
              <a:rPr lang="en-US" sz="1200" dirty="0" smtClean="0">
                <a:solidFill>
                  <a:schemeClr val="bg1"/>
                </a:solidFill>
                <a:latin typeface="Arial" pitchFamily="34" charset="0"/>
                <a:cs typeface="Arial" pitchFamily="34" charset="0"/>
              </a:rPr>
              <a:t>…</a:t>
            </a:r>
          </a:p>
          <a:p>
            <a:endParaRPr lang="en-US" sz="1200" dirty="0" smtClean="0">
              <a:solidFill>
                <a:schemeClr val="bg1"/>
              </a:solidFill>
              <a:latin typeface="Arial" pitchFamily="34" charset="0"/>
              <a:cs typeface="Arial" pitchFamily="34" charset="0"/>
            </a:endParaRPr>
          </a:p>
          <a:p>
            <a:r>
              <a:rPr lang="en-US" sz="1200" dirty="0" smtClean="0">
                <a:solidFill>
                  <a:schemeClr val="bg1"/>
                </a:solidFill>
                <a:latin typeface="Arial" pitchFamily="34" charset="0"/>
                <a:cs typeface="Arial" pitchFamily="34" charset="0"/>
              </a:rPr>
              <a:t>	</a:t>
            </a:r>
          </a:p>
        </p:txBody>
      </p:sp>
      <p:sp>
        <p:nvSpPr>
          <p:cNvPr id="10" name="Rectangle 9"/>
          <p:cNvSpPr/>
          <p:nvPr/>
        </p:nvSpPr>
        <p:spPr>
          <a:xfrm>
            <a:off x="4402255" y="1858253"/>
            <a:ext cx="1744980" cy="1034379"/>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11" name="Oval 10"/>
          <p:cNvSpPr/>
          <p:nvPr/>
        </p:nvSpPr>
        <p:spPr>
          <a:xfrm>
            <a:off x="4552550" y="1886793"/>
            <a:ext cx="1190825" cy="4191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2"/>
                </a:solidFill>
              </a:rPr>
              <a:t>Signaling object</a:t>
            </a:r>
          </a:p>
        </p:txBody>
      </p:sp>
      <p:sp>
        <p:nvSpPr>
          <p:cNvPr id="12" name="Oval 11"/>
          <p:cNvSpPr/>
          <p:nvPr/>
        </p:nvSpPr>
        <p:spPr>
          <a:xfrm>
            <a:off x="4872590" y="2389713"/>
            <a:ext cx="1190825" cy="419100"/>
          </a:xfrm>
          <a:prstGeom prst="ellipse">
            <a:avLst/>
          </a:prstGeom>
          <a:solidFill>
            <a:srgbClr val="92D05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dirty="0" smtClean="0">
                <a:solidFill>
                  <a:schemeClr val="tx2"/>
                </a:solidFill>
              </a:rPr>
              <a:t>Signaling object</a:t>
            </a:r>
          </a:p>
        </p:txBody>
      </p:sp>
      <p:sp>
        <p:nvSpPr>
          <p:cNvPr id="13" name="Right Arrow 12"/>
          <p:cNvSpPr/>
          <p:nvPr/>
        </p:nvSpPr>
        <p:spPr>
          <a:xfrm rot="10800000">
            <a:off x="6078655" y="1636407"/>
            <a:ext cx="754380" cy="500772"/>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14" name="Rectangle 13"/>
          <p:cNvSpPr/>
          <p:nvPr/>
        </p:nvSpPr>
        <p:spPr>
          <a:xfrm>
            <a:off x="4402255" y="3045032"/>
            <a:ext cx="1744980" cy="1150085"/>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15" name="Oval 14"/>
          <p:cNvSpPr/>
          <p:nvPr/>
        </p:nvSpPr>
        <p:spPr>
          <a:xfrm>
            <a:off x="3337561" y="1921083"/>
            <a:ext cx="876299" cy="4191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2"/>
                </a:solidFill>
              </a:rPr>
              <a:t>match</a:t>
            </a:r>
          </a:p>
        </p:txBody>
      </p:sp>
      <p:sp>
        <p:nvSpPr>
          <p:cNvPr id="16" name="Oval 15"/>
          <p:cNvSpPr/>
          <p:nvPr/>
        </p:nvSpPr>
        <p:spPr>
          <a:xfrm>
            <a:off x="3035673" y="2546459"/>
            <a:ext cx="876299" cy="419100"/>
          </a:xfrm>
          <a:prstGeom prst="ellips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tx2"/>
                </a:solidFill>
              </a:rPr>
              <a:t>match</a:t>
            </a:r>
          </a:p>
        </p:txBody>
      </p:sp>
      <p:cxnSp>
        <p:nvCxnSpPr>
          <p:cNvPr id="17" name="Straight Arrow Connector 16"/>
          <p:cNvCxnSpPr>
            <a:stCxn id="26" idx="2"/>
            <a:endCxn id="32" idx="6"/>
          </p:cNvCxnSpPr>
          <p:nvPr/>
        </p:nvCxnSpPr>
        <p:spPr>
          <a:xfrm flipH="1">
            <a:off x="4213860" y="2096343"/>
            <a:ext cx="338690" cy="3429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18" name="Rounded Rectangle 17"/>
          <p:cNvSpPr/>
          <p:nvPr/>
        </p:nvSpPr>
        <p:spPr>
          <a:xfrm>
            <a:off x="1402080" y="2137179"/>
            <a:ext cx="1005840" cy="145854"/>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19" name="Rounded Rectangle 18"/>
          <p:cNvSpPr/>
          <p:nvPr/>
        </p:nvSpPr>
        <p:spPr>
          <a:xfrm>
            <a:off x="1402080" y="2683082"/>
            <a:ext cx="1005840" cy="145854"/>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20" name="Rounded Rectangle 19"/>
          <p:cNvSpPr/>
          <p:nvPr/>
        </p:nvSpPr>
        <p:spPr>
          <a:xfrm>
            <a:off x="1402080" y="3224690"/>
            <a:ext cx="1005840" cy="145854"/>
          </a:xfrm>
          <a:prstGeom prst="roundRect">
            <a:avLst/>
          </a:prstGeom>
          <a:no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21" name="Oval 20"/>
          <p:cNvSpPr/>
          <p:nvPr/>
        </p:nvSpPr>
        <p:spPr>
          <a:xfrm>
            <a:off x="2725855" y="3188080"/>
            <a:ext cx="876299" cy="426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smtClean="0">
                <a:solidFill>
                  <a:schemeClr val="accent3">
                    <a:lumMod val="75000"/>
                  </a:schemeClr>
                </a:solidFill>
              </a:rPr>
              <a:t>no match</a:t>
            </a:r>
          </a:p>
        </p:txBody>
      </p:sp>
      <p:cxnSp>
        <p:nvCxnSpPr>
          <p:cNvPr id="22" name="Straight Arrow Connector 21"/>
          <p:cNvCxnSpPr>
            <a:stCxn id="26" idx="2"/>
            <a:endCxn id="33" idx="7"/>
          </p:cNvCxnSpPr>
          <p:nvPr/>
        </p:nvCxnSpPr>
        <p:spPr>
          <a:xfrm flipH="1">
            <a:off x="3783641" y="2096343"/>
            <a:ext cx="768909" cy="511492"/>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6" idx="2"/>
          </p:cNvCxnSpPr>
          <p:nvPr/>
        </p:nvCxnSpPr>
        <p:spPr>
          <a:xfrm flipH="1">
            <a:off x="3473823" y="2096343"/>
            <a:ext cx="1078727" cy="1154229"/>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32" idx="2"/>
          </p:cNvCxnSpPr>
          <p:nvPr/>
        </p:nvCxnSpPr>
        <p:spPr>
          <a:xfrm flipV="1">
            <a:off x="2407920" y="2130633"/>
            <a:ext cx="929641" cy="79473"/>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33" idx="2"/>
          </p:cNvCxnSpPr>
          <p:nvPr/>
        </p:nvCxnSpPr>
        <p:spPr>
          <a:xfrm>
            <a:off x="2407920" y="2756009"/>
            <a:ext cx="627753" cy="0"/>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2407920" y="3297617"/>
            <a:ext cx="317935" cy="103823"/>
          </a:xfrm>
          <a:prstGeom prst="straightConnector1">
            <a:avLst/>
          </a:prstGeom>
          <a:ln>
            <a:solidFill>
              <a:schemeClr val="accent4"/>
            </a:solidFill>
            <a:tailEnd type="arrow"/>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a:xfrm>
            <a:off x="4552550" y="3118963"/>
            <a:ext cx="1510865" cy="2824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chemeClr val="tx2"/>
                </a:solidFill>
              </a:rPr>
              <a:t>Rule 1 Action</a:t>
            </a:r>
          </a:p>
        </p:txBody>
      </p:sp>
      <p:sp>
        <p:nvSpPr>
          <p:cNvPr id="28" name="Rectangle 27"/>
          <p:cNvSpPr/>
          <p:nvPr/>
        </p:nvSpPr>
        <p:spPr>
          <a:xfrm>
            <a:off x="4552550" y="3484307"/>
            <a:ext cx="1510865" cy="282477"/>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smtClean="0">
                <a:solidFill>
                  <a:schemeClr val="tx2"/>
                </a:solidFill>
              </a:rPr>
              <a:t>Rule 2 Action</a:t>
            </a:r>
          </a:p>
        </p:txBody>
      </p:sp>
      <p:sp>
        <p:nvSpPr>
          <p:cNvPr id="29" name="Rectangle 28"/>
          <p:cNvSpPr/>
          <p:nvPr/>
        </p:nvSpPr>
        <p:spPr>
          <a:xfrm>
            <a:off x="4552550" y="3828820"/>
            <a:ext cx="1510865" cy="28247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000" dirty="0" smtClean="0">
                <a:solidFill>
                  <a:schemeClr val="accent3">
                    <a:lumMod val="75000"/>
                  </a:schemeClr>
                </a:solidFill>
              </a:rPr>
              <a:t>Rule 2 Action</a:t>
            </a:r>
          </a:p>
        </p:txBody>
      </p:sp>
      <p:cxnSp>
        <p:nvCxnSpPr>
          <p:cNvPr id="30" name="Shape 57"/>
          <p:cNvCxnSpPr>
            <a:stCxn id="32" idx="5"/>
          </p:cNvCxnSpPr>
          <p:nvPr/>
        </p:nvCxnSpPr>
        <p:spPr>
          <a:xfrm rot="16200000" flipH="1">
            <a:off x="3828342" y="2535993"/>
            <a:ext cx="981395" cy="467021"/>
          </a:xfrm>
          <a:prstGeom prst="bentConnector2">
            <a:avLst/>
          </a:prstGeom>
          <a:ln w="127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1" name="Shape 74"/>
          <p:cNvCxnSpPr>
            <a:stCxn id="33" idx="5"/>
          </p:cNvCxnSpPr>
          <p:nvPr/>
        </p:nvCxnSpPr>
        <p:spPr>
          <a:xfrm rot="16200000" flipH="1">
            <a:off x="3807414" y="2880409"/>
            <a:ext cx="721363" cy="768909"/>
          </a:xfrm>
          <a:prstGeom prst="bentConnector2">
            <a:avLst/>
          </a:prstGeom>
          <a:ln w="12700">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sp>
        <p:nvSpPr>
          <p:cNvPr id="32" name="5-Point Star 31"/>
          <p:cNvSpPr/>
          <p:nvPr/>
        </p:nvSpPr>
        <p:spPr>
          <a:xfrm>
            <a:off x="5926255" y="3178970"/>
            <a:ext cx="137160" cy="13049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33" name="Right Arrow 32"/>
          <p:cNvSpPr/>
          <p:nvPr/>
        </p:nvSpPr>
        <p:spPr>
          <a:xfrm>
            <a:off x="6147235" y="2965559"/>
            <a:ext cx="754380" cy="500772"/>
          </a:xfrm>
          <a:prstGeom prst="rightArrow">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smtClean="0">
              <a:solidFill>
                <a:schemeClr val="accent3"/>
              </a:solidFill>
            </a:endParaRPr>
          </a:p>
        </p:txBody>
      </p:sp>
      <p:sp>
        <p:nvSpPr>
          <p:cNvPr id="34" name="TextBox 33"/>
          <p:cNvSpPr txBox="1"/>
          <p:nvPr/>
        </p:nvSpPr>
        <p:spPr>
          <a:xfrm rot="2119093">
            <a:off x="6608626" y="3448775"/>
            <a:ext cx="799339" cy="461665"/>
          </a:xfrm>
          <a:prstGeom prst="rect">
            <a:avLst/>
          </a:prstGeom>
          <a:solidFill>
            <a:schemeClr val="bg2">
              <a:lumMod val="20000"/>
              <a:lumOff val="80000"/>
            </a:schemeClr>
          </a:solidFill>
        </p:spPr>
        <p:txBody>
          <a:bodyPr wrap="square" rtlCol="0">
            <a:spAutoFit/>
          </a:bodyPr>
          <a:lstStyle/>
          <a:p>
            <a:pPr algn="ct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Permit  </a:t>
            </a:r>
          </a:p>
          <a:p>
            <a:pPr algn="ctr"/>
            <a:r>
              <a:rPr lang="en-US" sz="12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pitchFamily="34" charset="0"/>
                <a:cs typeface="Arial" pitchFamily="34" charset="0"/>
              </a:rPr>
              <a:t>/ Deny</a:t>
            </a:r>
          </a:p>
        </p:txBody>
      </p:sp>
    </p:spTree>
    <p:extLst>
      <p:ext uri="{BB962C8B-B14F-4D97-AF65-F5344CB8AC3E}">
        <p14:creationId xmlns:p14="http://schemas.microsoft.com/office/powerpoint/2010/main" val="707148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Types</a:t>
            </a:r>
            <a:r>
              <a:rPr lang="zh-CN" altLang="en-US" dirty="0" smtClean="0"/>
              <a:t> </a:t>
            </a:r>
            <a:r>
              <a:rPr lang="en-US" altLang="zh-CN" dirty="0" smtClean="0"/>
              <a:t>of</a:t>
            </a:r>
            <a:r>
              <a:rPr lang="zh-CN" altLang="en-US" dirty="0" smtClean="0"/>
              <a:t> </a:t>
            </a:r>
            <a:r>
              <a:rPr lang="en-US" altLang="en-US" dirty="0" smtClean="0"/>
              <a:t>NAT</a:t>
            </a:r>
            <a:endParaRPr lang="en-US" dirty="0"/>
          </a:p>
        </p:txBody>
      </p:sp>
      <p:sp>
        <p:nvSpPr>
          <p:cNvPr id="3" name="Content Placeholder 2"/>
          <p:cNvSpPr>
            <a:spLocks noGrp="1"/>
          </p:cNvSpPr>
          <p:nvPr>
            <p:ph idx="1"/>
          </p:nvPr>
        </p:nvSpPr>
        <p:spPr/>
        <p:txBody>
          <a:bodyPr/>
          <a:lstStyle/>
          <a:p>
            <a:pPr marL="1200150" lvl="2" indent="-342900">
              <a:buClr>
                <a:schemeClr val="accent6">
                  <a:lumMod val="60000"/>
                  <a:lumOff val="40000"/>
                </a:schemeClr>
              </a:buClr>
              <a:buFont typeface="Arial" charset="0"/>
              <a:buChar char="•"/>
              <a:defRPr/>
            </a:pPr>
            <a:r>
              <a:rPr lang="en-US" sz="2400" dirty="0" smtClean="0">
                <a:solidFill>
                  <a:schemeClr val="accent1"/>
                </a:solidFill>
              </a:rPr>
              <a:t>Full </a:t>
            </a:r>
            <a:r>
              <a:rPr lang="en-US" sz="2400" dirty="0">
                <a:solidFill>
                  <a:schemeClr val="accent1"/>
                </a:solidFill>
              </a:rPr>
              <a:t>Cone NAT</a:t>
            </a:r>
          </a:p>
          <a:p>
            <a:pPr marL="1200150" lvl="2" indent="-342900">
              <a:buClr>
                <a:schemeClr val="accent6">
                  <a:lumMod val="60000"/>
                  <a:lumOff val="40000"/>
                </a:schemeClr>
              </a:buClr>
              <a:buFont typeface="Arial" charset="0"/>
              <a:buChar char="•"/>
              <a:defRPr/>
            </a:pPr>
            <a:r>
              <a:rPr lang="en-US" altLang="zh-CN" sz="2400" dirty="0">
                <a:solidFill>
                  <a:schemeClr val="accent1"/>
                </a:solidFill>
              </a:rPr>
              <a:t>R</a:t>
            </a:r>
            <a:r>
              <a:rPr lang="en-US" sz="2400" dirty="0">
                <a:solidFill>
                  <a:schemeClr val="accent1"/>
                </a:solidFill>
              </a:rPr>
              <a:t>estricted Cone NAT</a:t>
            </a:r>
          </a:p>
          <a:p>
            <a:pPr marL="1200150" lvl="2" indent="-342900">
              <a:buClr>
                <a:schemeClr val="accent6">
                  <a:lumMod val="60000"/>
                  <a:lumOff val="40000"/>
                </a:schemeClr>
              </a:buClr>
              <a:buFont typeface="Arial" charset="0"/>
              <a:buChar char="•"/>
              <a:defRPr/>
            </a:pPr>
            <a:r>
              <a:rPr lang="en-US" sz="2400" dirty="0">
                <a:solidFill>
                  <a:schemeClr val="accent1"/>
                </a:solidFill>
              </a:rPr>
              <a:t>Port restricted Cone NAT</a:t>
            </a:r>
          </a:p>
          <a:p>
            <a:pPr marL="1200150" lvl="2" indent="-342900">
              <a:buClr>
                <a:schemeClr val="accent6">
                  <a:lumMod val="60000"/>
                  <a:lumOff val="40000"/>
                </a:schemeClr>
              </a:buClr>
              <a:buFont typeface="Arial" charset="0"/>
              <a:buChar char="•"/>
              <a:defRPr/>
            </a:pPr>
            <a:r>
              <a:rPr lang="en-US" sz="2400" dirty="0">
                <a:solidFill>
                  <a:schemeClr val="accent1"/>
                </a:solidFill>
              </a:rPr>
              <a:t>Symmetric NAT</a:t>
            </a:r>
          </a:p>
          <a:p>
            <a:pPr marL="1314450" marR="0" lvl="2" indent="-457200" defTabSz="914400" eaLnBrk="1" fontAlgn="auto" latinLnBrk="0" hangingPunct="1">
              <a:lnSpc>
                <a:spcPct val="100000"/>
              </a:lnSpc>
              <a:spcBef>
                <a:spcPts val="0"/>
              </a:spcBef>
              <a:spcAft>
                <a:spcPts val="0"/>
              </a:spcAft>
              <a:buClr>
                <a:schemeClr val="accent6">
                  <a:lumMod val="60000"/>
                  <a:lumOff val="40000"/>
                </a:schemeClr>
              </a:buClr>
              <a:buSzTx/>
              <a:buFont typeface="+mj-lt"/>
              <a:buNone/>
              <a:tabLst/>
              <a:defRPr/>
            </a:pPr>
            <a:endParaRPr lang="en-US" dirty="0"/>
          </a:p>
        </p:txBody>
      </p:sp>
    </p:spTree>
    <p:extLst>
      <p:ext uri="{BB962C8B-B14F-4D97-AF65-F5344CB8AC3E}">
        <p14:creationId xmlns:p14="http://schemas.microsoft.com/office/powerpoint/2010/main" val="3454281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Two</a:t>
            </a:r>
            <a:r>
              <a:rPr lang="zh-CN" altLang="en-US" dirty="0" smtClean="0"/>
              <a:t> </a:t>
            </a:r>
            <a:r>
              <a:rPr lang="en-US" altLang="zh-CN" dirty="0" smtClean="0"/>
              <a:t>box</a:t>
            </a:r>
            <a:r>
              <a:rPr lang="zh-CN" altLang="en-US" dirty="0" smtClean="0"/>
              <a:t> </a:t>
            </a:r>
            <a:r>
              <a:rPr lang="en-US" altLang="zh-CN" dirty="0" smtClean="0"/>
              <a:t>TLS</a:t>
            </a:r>
            <a:r>
              <a:rPr lang="zh-CN" altLang="en-US" dirty="0" smtClean="0"/>
              <a:t> </a:t>
            </a:r>
            <a:r>
              <a:rPr lang="en-US" altLang="zh-CN" dirty="0" smtClean="0"/>
              <a:t>tunnel</a:t>
            </a:r>
            <a:endParaRPr lang="en-US" dirty="0"/>
          </a:p>
        </p:txBody>
      </p:sp>
      <p:grpSp>
        <p:nvGrpSpPr>
          <p:cNvPr id="17" name="Group 16"/>
          <p:cNvGrpSpPr/>
          <p:nvPr/>
        </p:nvGrpSpPr>
        <p:grpSpPr>
          <a:xfrm>
            <a:off x="1594842" y="1173162"/>
            <a:ext cx="8999139" cy="5137782"/>
            <a:chOff x="1754456" y="804885"/>
            <a:chExt cx="8999139" cy="5457663"/>
          </a:xfrm>
        </p:grpSpPr>
        <p:sp>
          <p:nvSpPr>
            <p:cNvPr id="18" name="Rectangle 17"/>
            <p:cNvSpPr/>
            <p:nvPr/>
          </p:nvSpPr>
          <p:spPr bwMode="auto">
            <a:xfrm>
              <a:off x="5447731" y="4430628"/>
              <a:ext cx="3286317" cy="840409"/>
            </a:xfrm>
            <a:prstGeom prst="rect">
              <a:avLst/>
            </a:prstGeom>
            <a:solidFill>
              <a:srgbClr val="DC740B"/>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MAC</a:t>
              </a:r>
            </a:p>
          </p:txBody>
        </p:sp>
        <p:sp>
          <p:nvSpPr>
            <p:cNvPr id="19" name="Rectangle 18"/>
            <p:cNvSpPr/>
            <p:nvPr/>
          </p:nvSpPr>
          <p:spPr bwMode="auto">
            <a:xfrm>
              <a:off x="5524816" y="4473758"/>
              <a:ext cx="2688542" cy="722592"/>
            </a:xfrm>
            <a:prstGeom prst="rect">
              <a:avLst/>
            </a:prstGeom>
            <a:solidFill>
              <a:srgbClr val="DC740B"/>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IP</a:t>
              </a:r>
            </a:p>
          </p:txBody>
        </p:sp>
        <p:sp>
          <p:nvSpPr>
            <p:cNvPr id="20" name="Rectangle 19"/>
            <p:cNvSpPr/>
            <p:nvPr/>
          </p:nvSpPr>
          <p:spPr bwMode="auto">
            <a:xfrm>
              <a:off x="5585202" y="4506958"/>
              <a:ext cx="2305090" cy="652589"/>
            </a:xfrm>
            <a:prstGeom prst="rect">
              <a:avLst/>
            </a:prstGeom>
            <a:solidFill>
              <a:srgbClr val="DC740B"/>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eaLnBrk="0" fontAlgn="auto" latinLnBrk="0" hangingPunct="0">
                <a:lnSpc>
                  <a:spcPct val="100000"/>
                </a:lnSpc>
                <a:spcBef>
                  <a:spcPct val="5000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UDP</a:t>
              </a:r>
            </a:p>
          </p:txBody>
        </p:sp>
        <p:sp>
          <p:nvSpPr>
            <p:cNvPr id="21" name="Rectangle 20"/>
            <p:cNvSpPr/>
            <p:nvPr/>
          </p:nvSpPr>
          <p:spPr bwMode="auto">
            <a:xfrm>
              <a:off x="2946438" y="4567280"/>
              <a:ext cx="1250578" cy="381650"/>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IP</a:t>
              </a:r>
            </a:p>
          </p:txBody>
        </p:sp>
        <p:sp>
          <p:nvSpPr>
            <p:cNvPr id="22" name="Rectangle 21"/>
            <p:cNvSpPr/>
            <p:nvPr/>
          </p:nvSpPr>
          <p:spPr bwMode="auto">
            <a:xfrm>
              <a:off x="2988264" y="4632485"/>
              <a:ext cx="945258" cy="273315"/>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TCP</a:t>
              </a:r>
            </a:p>
            <a:p>
              <a:pPr marL="0" marR="0" lvl="0" indent="0" algn="r" defTabSz="914400" rtl="0" eaLnBrk="0" fontAlgn="base" latinLnBrk="0" hangingPunct="0">
                <a:lnSpc>
                  <a:spcPct val="100000"/>
                </a:lnSpc>
                <a:spcBef>
                  <a:spcPts val="0"/>
                </a:spcBef>
                <a:spcAft>
                  <a:spcPct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UDP</a:t>
              </a:r>
              <a:endParaRPr kumimoji="0" lang="en-US" sz="1000" b="0" i="0" u="none" strike="noStrike" kern="0" cap="none" spc="0" normalizeH="0" baseline="0" noProof="0" dirty="0" smtClean="0">
                <a:ln>
                  <a:noFill/>
                </a:ln>
                <a:solidFill>
                  <a:srgbClr val="000000"/>
                </a:solidFill>
                <a:effectLst/>
                <a:uLnTx/>
                <a:uFillTx/>
                <a:latin typeface="Arial" charset="0"/>
              </a:endParaRPr>
            </a:p>
          </p:txBody>
        </p:sp>
        <p:sp>
          <p:nvSpPr>
            <p:cNvPr id="23" name="Rectangle 22"/>
            <p:cNvSpPr/>
            <p:nvPr/>
          </p:nvSpPr>
          <p:spPr bwMode="auto">
            <a:xfrm>
              <a:off x="5770571" y="3754257"/>
              <a:ext cx="895273" cy="311989"/>
            </a:xfrm>
            <a:prstGeom prst="rect">
              <a:avLst/>
            </a:prstGeom>
            <a:solidFill>
              <a:srgbClr val="DC740B"/>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no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endParaRPr>
            </a:p>
          </p:txBody>
        </p:sp>
        <p:sp>
          <p:nvSpPr>
            <p:cNvPr id="24" name="Cube 23"/>
            <p:cNvSpPr/>
            <p:nvPr/>
          </p:nvSpPr>
          <p:spPr bwMode="auto">
            <a:xfrm>
              <a:off x="5655360" y="2284095"/>
              <a:ext cx="1713807" cy="224286"/>
            </a:xfrm>
            <a:prstGeom prst="cube">
              <a:avLst/>
            </a:prstGeom>
            <a:solidFill>
              <a:srgbClr val="0490C7">
                <a:lumMod val="20000"/>
                <a:lumOff val="80000"/>
              </a:srgbClr>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endParaRPr>
            </a:p>
          </p:txBody>
        </p:sp>
        <p:pic>
          <p:nvPicPr>
            <p:cNvPr id="2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5608" y="1293993"/>
              <a:ext cx="338255" cy="1841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AutoShape 753"/>
            <p:cNvSpPr>
              <a:spLocks noChangeArrowheads="1"/>
            </p:cNvSpPr>
            <p:nvPr/>
          </p:nvSpPr>
          <p:spPr bwMode="auto">
            <a:xfrm>
              <a:off x="2619521" y="1443761"/>
              <a:ext cx="3165235" cy="1691586"/>
            </a:xfrm>
            <a:prstGeom prst="roundRect">
              <a:avLst>
                <a:gd name="adj" fmla="val 7611"/>
              </a:avLst>
            </a:prstGeom>
            <a:no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rgbClr val="231F20"/>
                  </a:solidFill>
                  <a:effectLst/>
                  <a:uLnTx/>
                  <a:uFillTx/>
                </a:rPr>
                <a:t>RPAD (outer box)</a:t>
              </a:r>
              <a:endParaRPr kumimoji="0" lang="en-US" sz="1400" b="0" i="0" u="none" strike="noStrike" kern="0" cap="none" spc="0" normalizeH="0" baseline="0" noProof="0" dirty="0">
                <a:ln>
                  <a:noFill/>
                </a:ln>
                <a:solidFill>
                  <a:srgbClr val="231F20"/>
                </a:solidFill>
                <a:effectLst/>
                <a:uLnTx/>
                <a:uFillTx/>
              </a:endParaRPr>
            </a:p>
          </p:txBody>
        </p:sp>
        <p:sp>
          <p:nvSpPr>
            <p:cNvPr id="27" name="AutoShape 753"/>
            <p:cNvSpPr>
              <a:spLocks noChangeArrowheads="1"/>
            </p:cNvSpPr>
            <p:nvPr/>
          </p:nvSpPr>
          <p:spPr bwMode="auto">
            <a:xfrm>
              <a:off x="7200172" y="1443761"/>
              <a:ext cx="3165235" cy="1691586"/>
            </a:xfrm>
            <a:prstGeom prst="roundRect">
              <a:avLst>
                <a:gd name="adj" fmla="val 7611"/>
              </a:avLst>
            </a:prstGeom>
            <a:noFill/>
            <a:ln w="28575" algn="ctr">
              <a:solidFill>
                <a:srgbClr val="0490C7"/>
              </a:solidFill>
              <a:round/>
              <a:headEnd/>
              <a:tailEnd/>
            </a:ln>
            <a:effectLst/>
          </p:spPr>
          <p:txBody>
            <a:bodyPr lIns="90000" tIns="46800" rIns="90000" bIns="46800"/>
            <a:lstStyle/>
            <a:p>
              <a:pPr marL="0" marR="0" lvl="0" indent="0" defTabSz="914400" eaLnBrk="1" fontAlgn="auto"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dirty="0" smtClean="0">
                  <a:ln>
                    <a:noFill/>
                  </a:ln>
                  <a:solidFill>
                    <a:srgbClr val="231F20"/>
                  </a:solidFill>
                  <a:effectLst/>
                  <a:uLnTx/>
                  <a:uFillTx/>
                </a:rPr>
                <a:t>RPAD (Internal box)</a:t>
              </a:r>
              <a:endParaRPr kumimoji="0" lang="en-US" sz="1400" b="0" i="0" u="none" strike="noStrike" kern="0" cap="none" spc="0" normalizeH="0" baseline="0" noProof="0" dirty="0">
                <a:ln>
                  <a:noFill/>
                </a:ln>
                <a:solidFill>
                  <a:srgbClr val="231F20"/>
                </a:solidFill>
                <a:effectLst/>
                <a:uLnTx/>
                <a:uFillTx/>
              </a:endParaRPr>
            </a:p>
          </p:txBody>
        </p:sp>
        <p:sp>
          <p:nvSpPr>
            <p:cNvPr id="28" name="Rectangle 27"/>
            <p:cNvSpPr/>
            <p:nvPr/>
          </p:nvSpPr>
          <p:spPr bwMode="auto">
            <a:xfrm>
              <a:off x="4473542" y="1809643"/>
              <a:ext cx="1181818" cy="1164566"/>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Tunnel Client</a:t>
              </a:r>
            </a:p>
          </p:txBody>
        </p:sp>
        <p:sp>
          <p:nvSpPr>
            <p:cNvPr id="29" name="Rectangle 28"/>
            <p:cNvSpPr/>
            <p:nvPr/>
          </p:nvSpPr>
          <p:spPr bwMode="auto">
            <a:xfrm>
              <a:off x="7369167" y="1809643"/>
              <a:ext cx="1181818" cy="1164566"/>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Tunnel Client</a:t>
              </a:r>
            </a:p>
          </p:txBody>
        </p:sp>
        <p:sp>
          <p:nvSpPr>
            <p:cNvPr id="30" name="Rectangle 29"/>
            <p:cNvSpPr/>
            <p:nvPr/>
          </p:nvSpPr>
          <p:spPr bwMode="auto">
            <a:xfrm>
              <a:off x="2961045" y="1809643"/>
              <a:ext cx="1181818" cy="1164566"/>
            </a:xfrm>
            <a:prstGeom prst="rect">
              <a:avLst/>
            </a:prstGeom>
            <a:solidFill>
              <a:srgbClr val="FF9999"/>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Core Services</a:t>
              </a:r>
            </a:p>
          </p:txBody>
        </p:sp>
        <p:sp>
          <p:nvSpPr>
            <p:cNvPr id="31" name="Rectangle 30"/>
            <p:cNvSpPr/>
            <p:nvPr/>
          </p:nvSpPr>
          <p:spPr bwMode="auto">
            <a:xfrm>
              <a:off x="8933603" y="1809643"/>
              <a:ext cx="1181818" cy="1164566"/>
            </a:xfrm>
            <a:prstGeom prst="rect">
              <a:avLst/>
            </a:prstGeom>
            <a:solidFill>
              <a:srgbClr val="FFFFFF">
                <a:lumMod val="75000"/>
              </a:srgbClr>
            </a:solidFill>
            <a:ln w="9525" cap="flat" cmpd="sng" algn="ctr">
              <a:noFill/>
              <a:prstDash val="solid"/>
              <a:round/>
              <a:headEnd type="none" w="med" len="med"/>
              <a:tailEnd type="none" w="med" len="med"/>
            </a:ln>
            <a:effectLst/>
            <a:scene3d>
              <a:camera prst="orthographicFront"/>
              <a:lightRig rig="threePt" dir="t"/>
            </a:scene3d>
            <a:sp3d extrusionH="76200">
              <a:bevelT/>
            </a:sp3d>
          </p:spPr>
          <p:txBody>
            <a:bodyPr vert="horz" wrap="square" lIns="91440" tIns="45720" rIns="91440" bIns="45720" numCol="1" rtlCol="0" anchor="ctr" anchorCtr="0" compatLnSpc="1">
              <a:prstTxWarp prst="textNoShape">
                <a:avLst/>
              </a:prstTxWarp>
              <a:noAutofit/>
            </a:bodyPr>
            <a:lstStyle/>
            <a:p>
              <a:pPr marL="0" marR="0" lvl="0" indent="0" algn="ctr" defTabSz="914400" eaLnBrk="0" fontAlgn="base" latinLnBrk="0" hangingPunct="0">
                <a:lnSpc>
                  <a:spcPct val="100000"/>
                </a:lnSpc>
                <a:spcBef>
                  <a:spcPct val="50000"/>
                </a:spcBef>
                <a:spcAft>
                  <a:spcPct val="0"/>
                </a:spcAft>
                <a:buClrTx/>
                <a:buSzTx/>
                <a:buFontTx/>
                <a:buNone/>
                <a:tabLst/>
                <a:defRPr/>
              </a:pPr>
              <a:r>
                <a:rPr kumimoji="0" lang="en-US" sz="800" b="0" i="0" u="none" strike="noStrike" kern="0" cap="none" spc="0" normalizeH="0" baseline="0" noProof="0" dirty="0" smtClean="0">
                  <a:ln>
                    <a:noFill/>
                  </a:ln>
                  <a:solidFill>
                    <a:srgbClr val="231F20"/>
                  </a:solidFill>
                  <a:effectLst/>
                  <a:uLnTx/>
                  <a:uFillTx/>
                  <a:latin typeface="Arial" charset="0"/>
                  <a:cs typeface="Arial" charset="0"/>
                </a:rPr>
                <a:t>Core Services</a:t>
              </a:r>
            </a:p>
          </p:txBody>
        </p:sp>
        <p:sp>
          <p:nvSpPr>
            <p:cNvPr id="32" name="Cube 31"/>
            <p:cNvSpPr/>
            <p:nvPr/>
          </p:nvSpPr>
          <p:spPr bwMode="auto">
            <a:xfrm>
              <a:off x="5724369" y="2338731"/>
              <a:ext cx="1544812" cy="117894"/>
            </a:xfrm>
            <a:prstGeom prst="cube">
              <a:avLst/>
            </a:prstGeom>
            <a:solidFill>
              <a:srgbClr val="FF000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dirty="0" smtClean="0">
                <a:ln>
                  <a:noFill/>
                </a:ln>
                <a:solidFill>
                  <a:srgbClr val="FF0000"/>
                </a:solidFill>
                <a:effectLst/>
                <a:uLnTx/>
                <a:uFillTx/>
                <a:latin typeface="Arial" charset="0"/>
              </a:endParaRPr>
            </a:p>
          </p:txBody>
        </p:sp>
        <p:sp>
          <p:nvSpPr>
            <p:cNvPr id="33" name="Cube 32"/>
            <p:cNvSpPr/>
            <p:nvPr/>
          </p:nvSpPr>
          <p:spPr bwMode="auto">
            <a:xfrm>
              <a:off x="8700486" y="857598"/>
              <a:ext cx="374489" cy="224286"/>
            </a:xfrm>
            <a:prstGeom prst="cube">
              <a:avLst/>
            </a:prstGeom>
            <a:solidFill>
              <a:srgbClr val="0490C7">
                <a:lumMod val="20000"/>
                <a:lumOff val="80000"/>
              </a:srgbClr>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endParaRPr>
            </a:p>
          </p:txBody>
        </p:sp>
        <p:sp>
          <p:nvSpPr>
            <p:cNvPr id="34" name="Cube 33"/>
            <p:cNvSpPr/>
            <p:nvPr/>
          </p:nvSpPr>
          <p:spPr bwMode="auto">
            <a:xfrm>
              <a:off x="8700487" y="1140348"/>
              <a:ext cx="351360" cy="117894"/>
            </a:xfrm>
            <a:prstGeom prst="cube">
              <a:avLst/>
            </a:prstGeom>
            <a:solidFill>
              <a:srgbClr val="FF000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dirty="0" smtClean="0">
                <a:ln>
                  <a:noFill/>
                </a:ln>
                <a:solidFill>
                  <a:srgbClr val="FF0000"/>
                </a:solidFill>
                <a:effectLst/>
                <a:uLnTx/>
                <a:uFillTx/>
                <a:latin typeface="Arial" charset="0"/>
              </a:endParaRPr>
            </a:p>
          </p:txBody>
        </p:sp>
        <p:sp>
          <p:nvSpPr>
            <p:cNvPr id="35" name="TextBox 34"/>
            <p:cNvSpPr txBox="1"/>
            <p:nvPr/>
          </p:nvSpPr>
          <p:spPr>
            <a:xfrm>
              <a:off x="9146214" y="804885"/>
              <a:ext cx="969689"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TLS Tunnel</a:t>
              </a:r>
              <a:endParaRPr kumimoji="0" lang="en-US" sz="1200" b="0" i="0" u="none" strike="noStrike" kern="0" cap="none" spc="0" normalizeH="0" baseline="0" noProof="0" dirty="0">
                <a:ln>
                  <a:noFill/>
                </a:ln>
                <a:solidFill>
                  <a:sysClr val="windowText" lastClr="000000"/>
                </a:solidFill>
                <a:effectLst/>
                <a:uLnTx/>
                <a:uFillTx/>
              </a:endParaRPr>
            </a:p>
          </p:txBody>
        </p:sp>
        <p:sp>
          <p:nvSpPr>
            <p:cNvPr id="36" name="TextBox 35"/>
            <p:cNvSpPr txBox="1"/>
            <p:nvPr/>
          </p:nvSpPr>
          <p:spPr>
            <a:xfrm>
              <a:off x="9137588" y="1036352"/>
              <a:ext cx="1242648" cy="276999"/>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ysClr val="windowText" lastClr="000000"/>
                  </a:solidFill>
                  <a:effectLst/>
                  <a:uLnTx/>
                  <a:uFillTx/>
                </a:rPr>
                <a:t>Encrypted Data</a:t>
              </a:r>
              <a:endParaRPr kumimoji="0" lang="en-US" sz="1200" b="0" i="0" u="none" strike="noStrike" kern="0" cap="none" spc="0" normalizeH="0" baseline="0" noProof="0" dirty="0">
                <a:ln>
                  <a:noFill/>
                </a:ln>
                <a:solidFill>
                  <a:sysClr val="windowText" lastClr="000000"/>
                </a:solidFill>
                <a:effectLst/>
                <a:uLnTx/>
                <a:uFillTx/>
              </a:endParaRPr>
            </a:p>
          </p:txBody>
        </p:sp>
        <p:cxnSp>
          <p:nvCxnSpPr>
            <p:cNvPr id="37" name="Straight Connector 36"/>
            <p:cNvCxnSpPr/>
            <p:nvPr/>
          </p:nvCxnSpPr>
          <p:spPr bwMode="auto">
            <a:xfrm>
              <a:off x="5077413" y="3264743"/>
              <a:ext cx="0" cy="615240"/>
            </a:xfrm>
            <a:prstGeom prst="line">
              <a:avLst/>
            </a:prstGeom>
            <a:solidFill>
              <a:srgbClr val="C0C0C0"/>
            </a:solidFill>
            <a:ln w="25400" cap="flat" cmpd="sng" algn="ctr">
              <a:solidFill>
                <a:srgbClr val="004677"/>
              </a:solidFill>
              <a:prstDash val="solid"/>
              <a:round/>
              <a:headEnd type="none" w="med" len="med"/>
              <a:tailEnd type="none" w="med" len="med"/>
            </a:ln>
            <a:effectLst>
              <a:outerShdw blurRad="50800" dist="38100" dir="5400000" algn="t" rotWithShape="0">
                <a:prstClr val="black">
                  <a:alpha val="40000"/>
                </a:prstClr>
              </a:outerShdw>
            </a:effectLst>
          </p:spPr>
        </p:cxnSp>
        <p:cxnSp>
          <p:nvCxnSpPr>
            <p:cNvPr id="38" name="Straight Connector 37"/>
            <p:cNvCxnSpPr/>
            <p:nvPr/>
          </p:nvCxnSpPr>
          <p:spPr bwMode="auto">
            <a:xfrm>
              <a:off x="2975736" y="3264743"/>
              <a:ext cx="0" cy="615240"/>
            </a:xfrm>
            <a:prstGeom prst="line">
              <a:avLst/>
            </a:prstGeom>
            <a:solidFill>
              <a:srgbClr val="C0C0C0"/>
            </a:solidFill>
            <a:ln w="25400" cap="flat" cmpd="sng" algn="ctr">
              <a:solidFill>
                <a:srgbClr val="004677"/>
              </a:solidFill>
              <a:prstDash val="solid"/>
              <a:round/>
              <a:headEnd type="none" w="med" len="med"/>
              <a:tailEnd type="none" w="med" len="med"/>
            </a:ln>
            <a:effectLst>
              <a:outerShdw blurRad="50800" dist="38100" dir="5400000" algn="t" rotWithShape="0">
                <a:prstClr val="black">
                  <a:alpha val="40000"/>
                </a:prstClr>
              </a:outerShdw>
            </a:effectLst>
          </p:spPr>
        </p:cxnSp>
        <p:cxnSp>
          <p:nvCxnSpPr>
            <p:cNvPr id="39" name="Straight Arrow Connector 38"/>
            <p:cNvCxnSpPr/>
            <p:nvPr/>
          </p:nvCxnSpPr>
          <p:spPr bwMode="auto">
            <a:xfrm>
              <a:off x="2975736" y="3569431"/>
              <a:ext cx="2099762" cy="1"/>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40" name="Straight Connector 39"/>
            <p:cNvCxnSpPr/>
            <p:nvPr/>
          </p:nvCxnSpPr>
          <p:spPr bwMode="auto">
            <a:xfrm>
              <a:off x="9468258" y="3264744"/>
              <a:ext cx="0" cy="615240"/>
            </a:xfrm>
            <a:prstGeom prst="line">
              <a:avLst/>
            </a:prstGeom>
            <a:solidFill>
              <a:srgbClr val="C0C0C0"/>
            </a:solidFill>
            <a:ln w="25400" cap="flat" cmpd="sng" algn="ctr">
              <a:solidFill>
                <a:srgbClr val="004677"/>
              </a:solidFill>
              <a:prstDash val="solid"/>
              <a:round/>
              <a:headEnd type="none" w="med" len="med"/>
              <a:tailEnd type="none" w="med" len="med"/>
            </a:ln>
            <a:effectLst>
              <a:outerShdw blurRad="50800" dist="38100" dir="5400000" algn="t" rotWithShape="0">
                <a:prstClr val="black">
                  <a:alpha val="40000"/>
                </a:prstClr>
              </a:outerShdw>
            </a:effectLst>
          </p:spPr>
        </p:cxnSp>
        <p:cxnSp>
          <p:nvCxnSpPr>
            <p:cNvPr id="41" name="Straight Connector 40"/>
            <p:cNvCxnSpPr/>
            <p:nvPr/>
          </p:nvCxnSpPr>
          <p:spPr bwMode="auto">
            <a:xfrm>
              <a:off x="7898253" y="3264744"/>
              <a:ext cx="0" cy="615240"/>
            </a:xfrm>
            <a:prstGeom prst="line">
              <a:avLst/>
            </a:prstGeom>
            <a:solidFill>
              <a:srgbClr val="C0C0C0"/>
            </a:solidFill>
            <a:ln w="25400" cap="flat" cmpd="sng" algn="ctr">
              <a:solidFill>
                <a:srgbClr val="004677"/>
              </a:solidFill>
              <a:prstDash val="solid"/>
              <a:round/>
              <a:headEnd type="none" w="med" len="med"/>
              <a:tailEnd type="none" w="med" len="med"/>
            </a:ln>
            <a:effectLst>
              <a:outerShdw blurRad="50800" dist="38100" dir="5400000" algn="t" rotWithShape="0">
                <a:prstClr val="black">
                  <a:alpha val="40000"/>
                </a:prstClr>
              </a:outerShdw>
            </a:effectLst>
          </p:spPr>
        </p:cxnSp>
        <p:cxnSp>
          <p:nvCxnSpPr>
            <p:cNvPr id="42" name="Straight Arrow Connector 41"/>
            <p:cNvCxnSpPr/>
            <p:nvPr/>
          </p:nvCxnSpPr>
          <p:spPr bwMode="auto">
            <a:xfrm>
              <a:off x="7906879" y="3569432"/>
              <a:ext cx="1559464" cy="1"/>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43" name="Straight Arrow Connector 42"/>
            <p:cNvCxnSpPr/>
            <p:nvPr/>
          </p:nvCxnSpPr>
          <p:spPr bwMode="auto">
            <a:xfrm flipV="1">
              <a:off x="5077413" y="3569431"/>
              <a:ext cx="2829466" cy="1"/>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sp>
          <p:nvSpPr>
            <p:cNvPr id="44" name="Rectangle 43"/>
            <p:cNvSpPr/>
            <p:nvPr/>
          </p:nvSpPr>
          <p:spPr bwMode="auto">
            <a:xfrm>
              <a:off x="3480748" y="3780780"/>
              <a:ext cx="534814"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Arial" charset="0"/>
              </a:endParaRPr>
            </a:p>
          </p:txBody>
        </p:sp>
        <p:sp>
          <p:nvSpPr>
            <p:cNvPr id="45" name="Rectangle 44"/>
            <p:cNvSpPr/>
            <p:nvPr/>
          </p:nvSpPr>
          <p:spPr bwMode="auto">
            <a:xfrm>
              <a:off x="5927085" y="3804709"/>
              <a:ext cx="534814"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Arial" charset="0"/>
              </a:endParaRPr>
            </a:p>
          </p:txBody>
        </p:sp>
        <p:sp>
          <p:nvSpPr>
            <p:cNvPr id="46" name="Rectangle 45"/>
            <p:cNvSpPr/>
            <p:nvPr/>
          </p:nvSpPr>
          <p:spPr bwMode="auto">
            <a:xfrm>
              <a:off x="8550985" y="3754257"/>
              <a:ext cx="534814"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endParaRPr kumimoji="0" lang="en-US" sz="2400" b="0" i="0" u="none" strike="noStrike" kern="0" cap="none" spc="0" normalizeH="0" baseline="0" noProof="0" dirty="0" smtClean="0">
                <a:ln>
                  <a:noFill/>
                </a:ln>
                <a:solidFill>
                  <a:srgbClr val="000000"/>
                </a:solidFill>
                <a:effectLst/>
                <a:uLnTx/>
                <a:uFillTx/>
                <a:latin typeface="Arial" charset="0"/>
              </a:endParaRPr>
            </a:p>
          </p:txBody>
        </p:sp>
        <p:sp>
          <p:nvSpPr>
            <p:cNvPr id="47" name="Text Box 4" descr="Wide downward diagonal"/>
            <p:cNvSpPr txBox="1">
              <a:spLocks noChangeArrowheads="1"/>
            </p:cNvSpPr>
            <p:nvPr/>
          </p:nvSpPr>
          <p:spPr bwMode="auto">
            <a:xfrm>
              <a:off x="5832900" y="3780780"/>
              <a:ext cx="726308" cy="252919"/>
            </a:xfrm>
            <a:prstGeom prst="rect">
              <a:avLst/>
            </a:prstGeom>
            <a:pattFill prst="wdDnDiag">
              <a:fgClr>
                <a:srgbClr val="FF0000">
                  <a:alpha val="55000"/>
                </a:srgbClr>
              </a:fgClr>
              <a:bgClr>
                <a:srgbClr val="FFFFFF">
                  <a:alpha val="55000"/>
                </a:srgbClr>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sp>
          <p:nvSpPr>
            <p:cNvPr id="48" name="Rectangle 47"/>
            <p:cNvSpPr/>
            <p:nvPr/>
          </p:nvSpPr>
          <p:spPr bwMode="auto">
            <a:xfrm>
              <a:off x="3032714" y="4667539"/>
              <a:ext cx="448538"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Data</a:t>
              </a:r>
            </a:p>
          </p:txBody>
        </p:sp>
        <p:cxnSp>
          <p:nvCxnSpPr>
            <p:cNvPr id="49" name="Straight Connector 48"/>
            <p:cNvCxnSpPr/>
            <p:nvPr/>
          </p:nvCxnSpPr>
          <p:spPr bwMode="auto">
            <a:xfrm flipH="1">
              <a:off x="2946438" y="3794839"/>
              <a:ext cx="529104" cy="772441"/>
            </a:xfrm>
            <a:prstGeom prst="line">
              <a:avLst/>
            </a:prstGeom>
            <a:solidFill>
              <a:srgbClr val="C0C0C0"/>
            </a:solidFill>
            <a:ln w="12700" cap="flat" cmpd="sng" algn="ctr">
              <a:solidFill>
                <a:srgbClr val="004677"/>
              </a:solidFill>
              <a:prstDash val="sysDash"/>
              <a:round/>
              <a:headEnd type="none" w="med" len="med"/>
              <a:tailEnd type="none" w="med" len="med"/>
            </a:ln>
            <a:effectLst>
              <a:outerShdw blurRad="50800" dist="38100" dir="5400000" algn="t" rotWithShape="0">
                <a:prstClr val="black">
                  <a:alpha val="40000"/>
                </a:prstClr>
              </a:outerShdw>
            </a:effectLst>
          </p:spPr>
        </p:cxnSp>
        <p:cxnSp>
          <p:nvCxnSpPr>
            <p:cNvPr id="50" name="Straight Connector 49"/>
            <p:cNvCxnSpPr/>
            <p:nvPr/>
          </p:nvCxnSpPr>
          <p:spPr bwMode="auto">
            <a:xfrm>
              <a:off x="4015562" y="3804709"/>
              <a:ext cx="181454" cy="762571"/>
            </a:xfrm>
            <a:prstGeom prst="line">
              <a:avLst/>
            </a:prstGeom>
            <a:solidFill>
              <a:srgbClr val="C0C0C0"/>
            </a:solidFill>
            <a:ln w="12700" cap="flat" cmpd="sng" algn="ctr">
              <a:solidFill>
                <a:srgbClr val="004677"/>
              </a:solidFill>
              <a:prstDash val="sysDash"/>
              <a:round/>
              <a:headEnd type="none" w="med" len="med"/>
              <a:tailEnd type="none" w="med" len="med"/>
            </a:ln>
            <a:effectLst>
              <a:outerShdw blurRad="50800" dist="38100" dir="5400000" algn="t" rotWithShape="0">
                <a:prstClr val="black">
                  <a:alpha val="40000"/>
                </a:prstClr>
              </a:outerShdw>
            </a:effectLst>
          </p:spPr>
        </p:cxnSp>
        <p:cxnSp>
          <p:nvCxnSpPr>
            <p:cNvPr id="51" name="Straight Arrow Connector 50"/>
            <p:cNvCxnSpPr/>
            <p:nvPr/>
          </p:nvCxnSpPr>
          <p:spPr bwMode="auto">
            <a:xfrm>
              <a:off x="2944464" y="5500027"/>
              <a:ext cx="512133" cy="1"/>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52" name="Straight Arrow Connector 51"/>
            <p:cNvCxnSpPr/>
            <p:nvPr/>
          </p:nvCxnSpPr>
          <p:spPr bwMode="auto">
            <a:xfrm>
              <a:off x="2944464" y="5804568"/>
              <a:ext cx="945258" cy="0"/>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53" name="Straight Arrow Connector 52"/>
            <p:cNvCxnSpPr/>
            <p:nvPr/>
          </p:nvCxnSpPr>
          <p:spPr bwMode="auto">
            <a:xfrm>
              <a:off x="2944464" y="5956968"/>
              <a:ext cx="1162673" cy="0"/>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sp>
          <p:nvSpPr>
            <p:cNvPr id="54" name="Rectangle 53"/>
            <p:cNvSpPr/>
            <p:nvPr/>
          </p:nvSpPr>
          <p:spPr bwMode="auto">
            <a:xfrm>
              <a:off x="5698992" y="4631181"/>
              <a:ext cx="1250578" cy="381650"/>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IP</a:t>
              </a:r>
            </a:p>
          </p:txBody>
        </p:sp>
        <p:sp>
          <p:nvSpPr>
            <p:cNvPr id="55" name="Rectangle 54"/>
            <p:cNvSpPr/>
            <p:nvPr/>
          </p:nvSpPr>
          <p:spPr bwMode="auto">
            <a:xfrm>
              <a:off x="5740818" y="4696386"/>
              <a:ext cx="945258" cy="273315"/>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TCP</a:t>
              </a:r>
            </a:p>
            <a:p>
              <a:pPr marL="0" marR="0" lvl="0" indent="0" algn="r" defTabSz="914400" rtl="0" eaLnBrk="0" fontAlgn="base" latinLnBrk="0" hangingPunct="0">
                <a:lnSpc>
                  <a:spcPct val="100000"/>
                </a:lnSpc>
                <a:spcBef>
                  <a:spcPts val="0"/>
                </a:spcBef>
                <a:spcAft>
                  <a:spcPct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UDP</a:t>
              </a:r>
              <a:endParaRPr kumimoji="0" lang="en-US" sz="1000" b="0" i="0" u="none" strike="noStrike" kern="0" cap="none" spc="0" normalizeH="0" baseline="0" noProof="0" dirty="0" smtClean="0">
                <a:ln>
                  <a:noFill/>
                </a:ln>
                <a:solidFill>
                  <a:srgbClr val="000000"/>
                </a:solidFill>
                <a:effectLst/>
                <a:uLnTx/>
                <a:uFillTx/>
                <a:latin typeface="Arial" charset="0"/>
              </a:endParaRPr>
            </a:p>
          </p:txBody>
        </p:sp>
        <p:sp>
          <p:nvSpPr>
            <p:cNvPr id="56" name="Rectangle 55"/>
            <p:cNvSpPr/>
            <p:nvPr/>
          </p:nvSpPr>
          <p:spPr bwMode="auto">
            <a:xfrm>
              <a:off x="5785268" y="4731440"/>
              <a:ext cx="448538"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Data</a:t>
              </a:r>
            </a:p>
          </p:txBody>
        </p:sp>
        <p:sp>
          <p:nvSpPr>
            <p:cNvPr id="57" name="Text Box 4" descr="Wide downward diagonal"/>
            <p:cNvSpPr txBox="1">
              <a:spLocks noChangeArrowheads="1"/>
            </p:cNvSpPr>
            <p:nvPr/>
          </p:nvSpPr>
          <p:spPr bwMode="auto">
            <a:xfrm>
              <a:off x="5622146" y="4567280"/>
              <a:ext cx="1789482" cy="517121"/>
            </a:xfrm>
            <a:prstGeom prst="rect">
              <a:avLst/>
            </a:prstGeom>
            <a:pattFill prst="wdDnDiag">
              <a:fgClr>
                <a:srgbClr val="FF0000">
                  <a:alpha val="55000"/>
                </a:srgbClr>
              </a:fgClr>
              <a:bgClr>
                <a:srgbClr val="FFFFFF">
                  <a:alpha val="55000"/>
                </a:srgbClr>
              </a:bgClr>
            </a:pattFill>
            <a:ln w="9525">
              <a:solidFill>
                <a:srgbClr val="000000"/>
              </a:solidFill>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800" b="0" i="0" u="none" strike="noStrike" kern="0" cap="none" spc="0" normalizeH="0" baseline="0" noProof="0" smtClean="0">
                <a:ln>
                  <a:noFill/>
                </a:ln>
                <a:solidFill>
                  <a:srgbClr val="000000"/>
                </a:solidFill>
                <a:effectLst/>
                <a:uLnTx/>
                <a:uFillTx/>
                <a:latin typeface="Arial" pitchFamily="34" charset="0"/>
                <a:cs typeface="Arial" pitchFamily="34" charset="0"/>
              </a:endParaRPr>
            </a:p>
          </p:txBody>
        </p:sp>
        <p:cxnSp>
          <p:nvCxnSpPr>
            <p:cNvPr id="58" name="Straight Connector 57"/>
            <p:cNvCxnSpPr/>
            <p:nvPr/>
          </p:nvCxnSpPr>
          <p:spPr bwMode="auto">
            <a:xfrm flipH="1">
              <a:off x="5455806" y="3754257"/>
              <a:ext cx="314765" cy="676371"/>
            </a:xfrm>
            <a:prstGeom prst="line">
              <a:avLst/>
            </a:prstGeom>
            <a:solidFill>
              <a:srgbClr val="C0C0C0"/>
            </a:solidFill>
            <a:ln w="12700" cap="flat" cmpd="sng" algn="ctr">
              <a:solidFill>
                <a:srgbClr val="004677"/>
              </a:solidFill>
              <a:prstDash val="sysDash"/>
              <a:round/>
              <a:headEnd type="none" w="med" len="med"/>
              <a:tailEnd type="none" w="med" len="med"/>
            </a:ln>
            <a:effectLst>
              <a:outerShdw blurRad="50800" dist="38100" dir="5400000" algn="t" rotWithShape="0">
                <a:prstClr val="black">
                  <a:alpha val="40000"/>
                </a:prstClr>
              </a:outerShdw>
            </a:effectLst>
          </p:spPr>
        </p:cxnSp>
        <p:cxnSp>
          <p:nvCxnSpPr>
            <p:cNvPr id="59" name="Straight Connector 58"/>
            <p:cNvCxnSpPr/>
            <p:nvPr/>
          </p:nvCxnSpPr>
          <p:spPr bwMode="auto">
            <a:xfrm>
              <a:off x="6665844" y="3754257"/>
              <a:ext cx="2068204" cy="676371"/>
            </a:xfrm>
            <a:prstGeom prst="line">
              <a:avLst/>
            </a:prstGeom>
            <a:solidFill>
              <a:srgbClr val="C0C0C0"/>
            </a:solidFill>
            <a:ln w="12700" cap="flat" cmpd="sng" algn="ctr">
              <a:solidFill>
                <a:srgbClr val="004677"/>
              </a:solidFill>
              <a:prstDash val="sysDash"/>
              <a:round/>
              <a:headEnd type="none" w="med" len="med"/>
              <a:tailEnd type="none" w="med" len="med"/>
            </a:ln>
            <a:effectLst>
              <a:outerShdw blurRad="50800" dist="38100" dir="5400000" algn="t" rotWithShape="0">
                <a:prstClr val="black">
                  <a:alpha val="40000"/>
                </a:prstClr>
              </a:outerShdw>
            </a:effectLst>
          </p:spPr>
        </p:cxnSp>
        <p:cxnSp>
          <p:nvCxnSpPr>
            <p:cNvPr id="60" name="Straight Arrow Connector 59"/>
            <p:cNvCxnSpPr/>
            <p:nvPr/>
          </p:nvCxnSpPr>
          <p:spPr bwMode="auto">
            <a:xfrm>
              <a:off x="5622146" y="5499768"/>
              <a:ext cx="1327424" cy="0"/>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61" name="Straight Arrow Connector 60"/>
            <p:cNvCxnSpPr/>
            <p:nvPr/>
          </p:nvCxnSpPr>
          <p:spPr bwMode="auto">
            <a:xfrm flipV="1">
              <a:off x="5622146" y="5651908"/>
              <a:ext cx="1798108" cy="262"/>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62" name="Straight Arrow Connector 61"/>
            <p:cNvCxnSpPr/>
            <p:nvPr/>
          </p:nvCxnSpPr>
          <p:spPr bwMode="auto">
            <a:xfrm flipV="1">
              <a:off x="5622146" y="5804568"/>
              <a:ext cx="2268146" cy="1"/>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63" name="Straight Arrow Connector 62"/>
            <p:cNvCxnSpPr/>
            <p:nvPr/>
          </p:nvCxnSpPr>
          <p:spPr bwMode="auto">
            <a:xfrm>
              <a:off x="5622146" y="5956969"/>
              <a:ext cx="2591211" cy="0"/>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cxnSp>
          <p:nvCxnSpPr>
            <p:cNvPr id="64" name="Straight Arrow Connector 63"/>
            <p:cNvCxnSpPr/>
            <p:nvPr/>
          </p:nvCxnSpPr>
          <p:spPr bwMode="auto">
            <a:xfrm>
              <a:off x="5617644" y="6109888"/>
              <a:ext cx="3116404" cy="0"/>
            </a:xfrm>
            <a:prstGeom prst="straightConnector1">
              <a:avLst/>
            </a:prstGeom>
            <a:solidFill>
              <a:srgbClr val="C0C0C0"/>
            </a:solidFill>
            <a:ln w="25400" cap="flat" cmpd="sng" algn="ctr">
              <a:solidFill>
                <a:srgbClr val="004677"/>
              </a:solidFill>
              <a:prstDash val="solid"/>
              <a:round/>
              <a:headEnd type="triangle" w="med" len="med"/>
              <a:tailEnd type="triangle" w="med" len="med"/>
            </a:ln>
            <a:effectLst>
              <a:outerShdw blurRad="50800" dist="38100" dir="5400000" algn="t" rotWithShape="0">
                <a:prstClr val="black">
                  <a:alpha val="40000"/>
                </a:prstClr>
              </a:outerShdw>
            </a:effectLst>
          </p:spPr>
        </p:cxnSp>
        <p:sp>
          <p:nvSpPr>
            <p:cNvPr id="65" name="TextBox 64"/>
            <p:cNvSpPr txBox="1"/>
            <p:nvPr/>
          </p:nvSpPr>
          <p:spPr>
            <a:xfrm>
              <a:off x="1754456" y="5330682"/>
              <a:ext cx="98456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4 / Data</a:t>
              </a:r>
              <a:endParaRPr kumimoji="0" lang="en-US" sz="1000" b="0" i="0" u="none" strike="noStrike" kern="0" cap="none" spc="0" normalizeH="0" baseline="0" noProof="0" dirty="0">
                <a:ln>
                  <a:noFill/>
                </a:ln>
                <a:solidFill>
                  <a:sysClr val="windowText" lastClr="000000"/>
                </a:solidFill>
                <a:effectLst/>
                <a:uLnTx/>
                <a:uFillTx/>
              </a:endParaRPr>
            </a:p>
          </p:txBody>
        </p:sp>
        <p:sp>
          <p:nvSpPr>
            <p:cNvPr id="66" name="TextBox 65"/>
            <p:cNvSpPr txBox="1"/>
            <p:nvPr/>
          </p:nvSpPr>
          <p:spPr>
            <a:xfrm>
              <a:off x="1754456" y="5651908"/>
              <a:ext cx="126188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3 / Transport</a:t>
              </a:r>
              <a:endParaRPr kumimoji="0" lang="en-US" sz="1000" b="0" i="0" u="none" strike="noStrike" kern="0" cap="none" spc="0" normalizeH="0" baseline="0" noProof="0" dirty="0">
                <a:ln>
                  <a:noFill/>
                </a:ln>
                <a:solidFill>
                  <a:sysClr val="windowText" lastClr="000000"/>
                </a:solidFill>
                <a:effectLst/>
                <a:uLnTx/>
                <a:uFillTx/>
              </a:endParaRPr>
            </a:p>
          </p:txBody>
        </p:sp>
        <p:sp>
          <p:nvSpPr>
            <p:cNvPr id="67" name="TextBox 66"/>
            <p:cNvSpPr txBox="1"/>
            <p:nvPr/>
          </p:nvSpPr>
          <p:spPr>
            <a:xfrm>
              <a:off x="1754456" y="5863667"/>
              <a:ext cx="83548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2 / IP</a:t>
              </a:r>
              <a:endParaRPr kumimoji="0" lang="en-US" sz="1000" b="0" i="0" u="none" strike="noStrike" kern="0" cap="none" spc="0" normalizeH="0" baseline="0" noProof="0" dirty="0">
                <a:ln>
                  <a:noFill/>
                </a:ln>
                <a:solidFill>
                  <a:sysClr val="windowText" lastClr="000000"/>
                </a:solidFill>
                <a:effectLst/>
                <a:uLnTx/>
                <a:uFillTx/>
              </a:endParaRPr>
            </a:p>
          </p:txBody>
        </p:sp>
        <p:sp>
          <p:nvSpPr>
            <p:cNvPr id="68" name="TextBox 67"/>
            <p:cNvSpPr txBox="1"/>
            <p:nvPr/>
          </p:nvSpPr>
          <p:spPr>
            <a:xfrm>
              <a:off x="4433087" y="5330682"/>
              <a:ext cx="98456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4 / Data</a:t>
              </a:r>
              <a:endParaRPr kumimoji="0" lang="en-US" sz="1000" b="0" i="0" u="none" strike="noStrike" kern="0" cap="none" spc="0" normalizeH="0" baseline="0" noProof="0" dirty="0">
                <a:ln>
                  <a:noFill/>
                </a:ln>
                <a:solidFill>
                  <a:sysClr val="windowText" lastClr="000000"/>
                </a:solidFill>
                <a:effectLst/>
                <a:uLnTx/>
                <a:uFillTx/>
              </a:endParaRPr>
            </a:p>
          </p:txBody>
        </p:sp>
        <p:sp>
          <p:nvSpPr>
            <p:cNvPr id="69" name="TextBox 68"/>
            <p:cNvSpPr txBox="1"/>
            <p:nvPr/>
          </p:nvSpPr>
          <p:spPr>
            <a:xfrm>
              <a:off x="4433087" y="5685129"/>
              <a:ext cx="1261884"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3 / Transport</a:t>
              </a:r>
              <a:endParaRPr kumimoji="0" lang="en-US" sz="1000" b="0" i="0" u="none" strike="noStrike" kern="0" cap="none" spc="0" normalizeH="0" baseline="0" noProof="0" dirty="0">
                <a:ln>
                  <a:noFill/>
                </a:ln>
                <a:solidFill>
                  <a:sysClr val="windowText" lastClr="000000"/>
                </a:solidFill>
                <a:effectLst/>
                <a:uLnTx/>
                <a:uFillTx/>
              </a:endParaRPr>
            </a:p>
          </p:txBody>
        </p:sp>
        <p:sp>
          <p:nvSpPr>
            <p:cNvPr id="70" name="TextBox 69"/>
            <p:cNvSpPr txBox="1"/>
            <p:nvPr/>
          </p:nvSpPr>
          <p:spPr>
            <a:xfrm>
              <a:off x="4433087" y="5863667"/>
              <a:ext cx="83548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2 / IP</a:t>
              </a:r>
              <a:endParaRPr kumimoji="0" lang="en-US" sz="1000" b="0" i="0" u="none" strike="noStrike" kern="0" cap="none" spc="0" normalizeH="0" baseline="0" noProof="0" dirty="0">
                <a:ln>
                  <a:noFill/>
                </a:ln>
                <a:solidFill>
                  <a:sysClr val="windowText" lastClr="000000"/>
                </a:solidFill>
                <a:effectLst/>
                <a:uLnTx/>
                <a:uFillTx/>
              </a:endParaRPr>
            </a:p>
          </p:txBody>
        </p:sp>
        <p:sp>
          <p:nvSpPr>
            <p:cNvPr id="71" name="TextBox 70"/>
            <p:cNvSpPr txBox="1"/>
            <p:nvPr/>
          </p:nvSpPr>
          <p:spPr>
            <a:xfrm>
              <a:off x="4433087" y="6016327"/>
              <a:ext cx="100059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Layer 1 / MAC</a:t>
              </a:r>
              <a:endParaRPr kumimoji="0" lang="en-US" sz="1000" b="0" i="0" u="none" strike="noStrike" kern="0" cap="none" spc="0" normalizeH="0" baseline="0" noProof="0" dirty="0">
                <a:ln>
                  <a:noFill/>
                </a:ln>
                <a:solidFill>
                  <a:sysClr val="windowText" lastClr="000000"/>
                </a:solidFill>
                <a:effectLst/>
                <a:uLnTx/>
                <a:uFillTx/>
              </a:endParaRPr>
            </a:p>
          </p:txBody>
        </p:sp>
        <p:sp>
          <p:nvSpPr>
            <p:cNvPr id="72" name="TextBox 71"/>
            <p:cNvSpPr txBox="1"/>
            <p:nvPr/>
          </p:nvSpPr>
          <p:spPr>
            <a:xfrm>
              <a:off x="4426006" y="5516500"/>
              <a:ext cx="787395"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Encryption</a:t>
              </a:r>
              <a:endParaRPr kumimoji="0" lang="en-US" sz="1000" b="0" i="0" u="none" strike="noStrike" kern="0" cap="none" spc="0" normalizeH="0" baseline="0" noProof="0" dirty="0">
                <a:ln>
                  <a:noFill/>
                </a:ln>
                <a:solidFill>
                  <a:sysClr val="windowText" lastClr="000000"/>
                </a:solidFill>
                <a:effectLst/>
                <a:uLnTx/>
                <a:uFillTx/>
              </a:endParaRPr>
            </a:p>
          </p:txBody>
        </p:sp>
        <p:sp>
          <p:nvSpPr>
            <p:cNvPr id="73" name="Rectangle 72"/>
            <p:cNvSpPr/>
            <p:nvPr/>
          </p:nvSpPr>
          <p:spPr bwMode="auto">
            <a:xfrm>
              <a:off x="9114829" y="4631181"/>
              <a:ext cx="1250578" cy="381650"/>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FF0000"/>
                  </a:solidFill>
                  <a:effectLst/>
                  <a:uLnTx/>
                  <a:uFillTx/>
                  <a:latin typeface="Arial" charset="0"/>
                </a:rPr>
                <a:t>IP’</a:t>
              </a:r>
            </a:p>
          </p:txBody>
        </p:sp>
        <p:sp>
          <p:nvSpPr>
            <p:cNvPr id="74" name="Rectangle 73"/>
            <p:cNvSpPr/>
            <p:nvPr/>
          </p:nvSpPr>
          <p:spPr bwMode="auto">
            <a:xfrm>
              <a:off x="9156655" y="4696386"/>
              <a:ext cx="945258" cy="273315"/>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0" rIns="91440" bIns="0" numCol="1" rtlCol="0" anchor="ctr" anchorCtr="0" compatLnSpc="1">
              <a:prstTxWarp prst="textNoShape">
                <a:avLst/>
              </a:prstTxWarp>
              <a:noAutofit/>
            </a:bodyPr>
            <a:lstStyle/>
            <a:p>
              <a:pPr marL="0" marR="0" lvl="0" indent="0" algn="r"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TCP</a:t>
              </a:r>
            </a:p>
            <a:p>
              <a:pPr marL="0" marR="0" lvl="0" indent="0" algn="r" defTabSz="914400" rtl="0" eaLnBrk="0" fontAlgn="base" latinLnBrk="0" hangingPunct="0">
                <a:lnSpc>
                  <a:spcPct val="100000"/>
                </a:lnSpc>
                <a:spcBef>
                  <a:spcPts val="0"/>
                </a:spcBef>
                <a:spcAft>
                  <a:spcPct val="0"/>
                </a:spcAft>
                <a:buClrTx/>
                <a:buSzTx/>
                <a:buFontTx/>
                <a:buNone/>
                <a:tabLst/>
                <a:defRPr/>
              </a:pPr>
              <a:r>
                <a:rPr kumimoji="0" lang="en-US" sz="1000" b="0" i="0" u="none" strike="noStrike" kern="0" cap="none" spc="0" normalizeH="0" baseline="0" noProof="0" dirty="0" smtClean="0">
                  <a:ln>
                    <a:noFill/>
                  </a:ln>
                  <a:solidFill>
                    <a:sysClr val="windowText" lastClr="000000"/>
                  </a:solidFill>
                  <a:effectLst/>
                  <a:uLnTx/>
                  <a:uFillTx/>
                </a:rPr>
                <a:t>UDP</a:t>
              </a:r>
              <a:endParaRPr kumimoji="0" lang="en-US" sz="1000" b="0" i="0" u="none" strike="noStrike" kern="0" cap="none" spc="0" normalizeH="0" baseline="0" noProof="0" dirty="0" smtClean="0">
                <a:ln>
                  <a:noFill/>
                </a:ln>
                <a:solidFill>
                  <a:srgbClr val="000000"/>
                </a:solidFill>
                <a:effectLst/>
                <a:uLnTx/>
                <a:uFillTx/>
                <a:latin typeface="Arial" charset="0"/>
              </a:endParaRPr>
            </a:p>
          </p:txBody>
        </p:sp>
        <p:sp>
          <p:nvSpPr>
            <p:cNvPr id="75" name="Rectangle 74"/>
            <p:cNvSpPr/>
            <p:nvPr/>
          </p:nvSpPr>
          <p:spPr bwMode="auto">
            <a:xfrm>
              <a:off x="9201105" y="4731440"/>
              <a:ext cx="448538" cy="198407"/>
            </a:xfrm>
            <a:prstGeom prst="rect">
              <a:avLst/>
            </a:prstGeom>
            <a:solidFill>
              <a:srgbClr val="FFD520"/>
            </a:solidFill>
            <a:ln w="9525" cap="flat" cmpd="sng" algn="ctr">
              <a:solidFill>
                <a:srgbClr val="004677"/>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Data</a:t>
              </a:r>
            </a:p>
          </p:txBody>
        </p:sp>
        <p:cxnSp>
          <p:nvCxnSpPr>
            <p:cNvPr id="76" name="Straight Arrow Connector 75"/>
            <p:cNvCxnSpPr/>
            <p:nvPr/>
          </p:nvCxnSpPr>
          <p:spPr bwMode="auto">
            <a:xfrm flipV="1">
              <a:off x="9998096" y="4905801"/>
              <a:ext cx="228990" cy="610700"/>
            </a:xfrm>
            <a:prstGeom prst="straightConnector1">
              <a:avLst/>
            </a:prstGeom>
            <a:solidFill>
              <a:srgbClr val="C0C0C0"/>
            </a:solidFill>
            <a:ln w="12700" cap="flat" cmpd="sng" algn="ctr">
              <a:solidFill>
                <a:srgbClr val="004677"/>
              </a:solidFill>
              <a:prstDash val="sysDash"/>
              <a:round/>
              <a:headEnd type="none" w="med" len="med"/>
              <a:tailEnd type="triangle" w="med" len="med"/>
            </a:ln>
            <a:effectLst>
              <a:outerShdw blurRad="50800" dist="38100" dir="5400000" algn="t" rotWithShape="0">
                <a:prstClr val="black">
                  <a:alpha val="40000"/>
                </a:prstClr>
              </a:outerShdw>
            </a:effectLst>
          </p:spPr>
        </p:cxnSp>
        <p:sp>
          <p:nvSpPr>
            <p:cNvPr id="77" name="Explosion 1 76"/>
            <p:cNvSpPr/>
            <p:nvPr/>
          </p:nvSpPr>
          <p:spPr bwMode="auto">
            <a:xfrm>
              <a:off x="9085798" y="5342306"/>
              <a:ext cx="1667797" cy="685645"/>
            </a:xfrm>
            <a:prstGeom prst="irregularSeal1">
              <a:avLst/>
            </a:prstGeom>
            <a:solidFill>
              <a:srgbClr val="C0C0C0"/>
            </a:solidFill>
            <a:ln w="9525"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rial" charset="0"/>
                </a:rPr>
                <a:t>Source IP </a:t>
              </a:r>
              <a:r>
                <a:rPr kumimoji="0" lang="en-US" sz="1000" b="0" i="0" u="none" strike="noStrike" kern="0" cap="none" spc="0" normalizeH="0" baseline="0" noProof="0" dirty="0" smtClean="0">
                  <a:ln>
                    <a:noFill/>
                  </a:ln>
                  <a:solidFill>
                    <a:sysClr val="windowText" lastClr="000000"/>
                  </a:solidFill>
                  <a:effectLst/>
                  <a:uLnTx/>
                  <a:uFillTx/>
                </a:rPr>
                <a:t>changed</a:t>
              </a:r>
              <a:endParaRPr kumimoji="0" lang="en-US" sz="1000" b="0" i="0" u="none" strike="noStrike" kern="0" cap="none" spc="0" normalizeH="0" baseline="0" noProof="0" dirty="0" smtClean="0">
                <a:ln>
                  <a:noFill/>
                </a:ln>
                <a:solidFill>
                  <a:srgbClr val="000000"/>
                </a:solidFill>
                <a:effectLst/>
                <a:uLnTx/>
                <a:uFillTx/>
                <a:latin typeface="Arial" charset="0"/>
              </a:endParaRPr>
            </a:p>
          </p:txBody>
        </p:sp>
      </p:grpSp>
    </p:spTree>
    <p:extLst>
      <p:ext uri="{BB962C8B-B14F-4D97-AF65-F5344CB8AC3E}">
        <p14:creationId xmlns:p14="http://schemas.microsoft.com/office/powerpoint/2010/main" val="58746315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ltLang="zh-CN" dirty="0" smtClean="0"/>
              <a:t>Thanks!</a:t>
            </a:r>
            <a:endParaRPr lang="en-US" dirty="0"/>
          </a:p>
        </p:txBody>
      </p:sp>
    </p:spTree>
    <p:extLst>
      <p:ext uri="{BB962C8B-B14F-4D97-AF65-F5344CB8AC3E}">
        <p14:creationId xmlns:p14="http://schemas.microsoft.com/office/powerpoint/2010/main" val="263929503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smtClean="0"/>
              <a:t>Full</a:t>
            </a:r>
            <a:r>
              <a:rPr lang="zh-CN" altLang="en-US" dirty="0" smtClean="0"/>
              <a:t> </a:t>
            </a:r>
            <a:r>
              <a:rPr lang="en-US" altLang="zh-CN" dirty="0" smtClean="0"/>
              <a:t>Cone</a:t>
            </a:r>
            <a:r>
              <a:rPr lang="zh-CN" altLang="en-US" dirty="0" smtClean="0"/>
              <a:t> </a:t>
            </a:r>
            <a:r>
              <a:rPr lang="en-US" altLang="zh-CN" dirty="0" smtClean="0"/>
              <a:t>NAT</a:t>
            </a:r>
            <a:endParaRPr lang="en-US" dirty="0"/>
          </a:p>
        </p:txBody>
      </p:sp>
      <p:pic>
        <p:nvPicPr>
          <p:cNvPr id="4" name="Picture 3"/>
          <p:cNvPicPr>
            <a:picLocks noChangeAspect="1"/>
          </p:cNvPicPr>
          <p:nvPr/>
        </p:nvPicPr>
        <p:blipFill>
          <a:blip r:embed="rId2"/>
          <a:stretch>
            <a:fillRect/>
          </a:stretch>
        </p:blipFill>
        <p:spPr>
          <a:xfrm>
            <a:off x="1012372" y="1289958"/>
            <a:ext cx="9122229" cy="5257800"/>
          </a:xfrm>
          <a:prstGeom prst="rect">
            <a:avLst/>
          </a:prstGeom>
        </p:spPr>
      </p:pic>
    </p:spTree>
    <p:extLst>
      <p:ext uri="{BB962C8B-B14F-4D97-AF65-F5344CB8AC3E}">
        <p14:creationId xmlns:p14="http://schemas.microsoft.com/office/powerpoint/2010/main" val="11441644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Restricted</a:t>
            </a:r>
            <a:r>
              <a:rPr lang="zh-CN" altLang="en-US" dirty="0" smtClean="0"/>
              <a:t> </a:t>
            </a:r>
            <a:r>
              <a:rPr lang="en-US" altLang="zh-CN" dirty="0" smtClean="0"/>
              <a:t>Cone</a:t>
            </a:r>
            <a:r>
              <a:rPr lang="zh-CN" altLang="en-US" dirty="0" smtClean="0"/>
              <a:t> </a:t>
            </a:r>
            <a:r>
              <a:rPr lang="en-US" altLang="zh-CN" dirty="0" smtClean="0"/>
              <a:t>NAT</a:t>
            </a:r>
            <a:endParaRPr lang="en-US" dirty="0"/>
          </a:p>
        </p:txBody>
      </p:sp>
      <p:pic>
        <p:nvPicPr>
          <p:cNvPr id="4" name="Picture 3"/>
          <p:cNvPicPr>
            <a:picLocks noChangeAspect="1"/>
          </p:cNvPicPr>
          <p:nvPr/>
        </p:nvPicPr>
        <p:blipFill>
          <a:blip r:embed="rId2"/>
          <a:stretch>
            <a:fillRect/>
          </a:stretch>
        </p:blipFill>
        <p:spPr>
          <a:xfrm>
            <a:off x="1340982" y="1173162"/>
            <a:ext cx="9022217" cy="5486400"/>
          </a:xfrm>
          <a:prstGeom prst="rect">
            <a:avLst/>
          </a:prstGeom>
        </p:spPr>
      </p:pic>
    </p:spTree>
    <p:extLst>
      <p:ext uri="{BB962C8B-B14F-4D97-AF65-F5344CB8AC3E}">
        <p14:creationId xmlns:p14="http://schemas.microsoft.com/office/powerpoint/2010/main" val="108634949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Port-Restricted</a:t>
            </a:r>
            <a:r>
              <a:rPr lang="zh-CN" altLang="en-US" dirty="0" smtClean="0"/>
              <a:t> </a:t>
            </a:r>
            <a:r>
              <a:rPr lang="en-US" altLang="zh-CN" dirty="0" smtClean="0"/>
              <a:t>Cone</a:t>
            </a:r>
            <a:r>
              <a:rPr lang="zh-CN" altLang="en-US" dirty="0" smtClean="0"/>
              <a:t> </a:t>
            </a:r>
            <a:r>
              <a:rPr lang="en-US" altLang="zh-CN" dirty="0" smtClean="0"/>
              <a:t>NAT</a:t>
            </a:r>
            <a:endParaRPr lang="en-US" dirty="0"/>
          </a:p>
        </p:txBody>
      </p:sp>
      <p:pic>
        <p:nvPicPr>
          <p:cNvPr id="4" name="Picture 3"/>
          <p:cNvPicPr>
            <a:picLocks noChangeAspect="1"/>
          </p:cNvPicPr>
          <p:nvPr/>
        </p:nvPicPr>
        <p:blipFill>
          <a:blip r:embed="rId2"/>
          <a:stretch>
            <a:fillRect/>
          </a:stretch>
        </p:blipFill>
        <p:spPr>
          <a:xfrm>
            <a:off x="1132341" y="1301750"/>
            <a:ext cx="9187316" cy="5321300"/>
          </a:xfrm>
          <a:prstGeom prst="rect">
            <a:avLst/>
          </a:prstGeom>
        </p:spPr>
      </p:pic>
      <p:pic>
        <p:nvPicPr>
          <p:cNvPr id="6" name="Picture 5"/>
          <p:cNvPicPr>
            <a:picLocks noChangeAspect="1"/>
          </p:cNvPicPr>
          <p:nvPr/>
        </p:nvPicPr>
        <p:blipFill>
          <a:blip r:embed="rId3"/>
          <a:stretch>
            <a:fillRect/>
          </a:stretch>
        </p:blipFill>
        <p:spPr>
          <a:xfrm>
            <a:off x="6617833" y="3450772"/>
            <a:ext cx="1587500" cy="659493"/>
          </a:xfrm>
          <a:prstGeom prst="rect">
            <a:avLst/>
          </a:prstGeom>
        </p:spPr>
      </p:pic>
    </p:spTree>
    <p:extLst>
      <p:ext uri="{BB962C8B-B14F-4D97-AF65-F5344CB8AC3E}">
        <p14:creationId xmlns:p14="http://schemas.microsoft.com/office/powerpoint/2010/main" val="120193239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Symmetric</a:t>
            </a:r>
            <a:r>
              <a:rPr lang="zh-CN" altLang="en-US" dirty="0" smtClean="0"/>
              <a:t> </a:t>
            </a:r>
            <a:r>
              <a:rPr lang="en-US" altLang="zh-CN" dirty="0" smtClean="0"/>
              <a:t>NAT</a:t>
            </a:r>
            <a:endParaRPr lang="en-US" dirty="0"/>
          </a:p>
        </p:txBody>
      </p:sp>
      <p:pic>
        <p:nvPicPr>
          <p:cNvPr id="4" name="Picture 3"/>
          <p:cNvPicPr>
            <a:picLocks noChangeAspect="1"/>
          </p:cNvPicPr>
          <p:nvPr/>
        </p:nvPicPr>
        <p:blipFill>
          <a:blip r:embed="rId2"/>
          <a:stretch>
            <a:fillRect/>
          </a:stretch>
        </p:blipFill>
        <p:spPr>
          <a:xfrm>
            <a:off x="1143000" y="1469571"/>
            <a:ext cx="9241971" cy="4864100"/>
          </a:xfrm>
          <a:prstGeom prst="rect">
            <a:avLst/>
          </a:prstGeom>
        </p:spPr>
      </p:pic>
    </p:spTree>
    <p:extLst>
      <p:ext uri="{BB962C8B-B14F-4D97-AF65-F5344CB8AC3E}">
        <p14:creationId xmlns:p14="http://schemas.microsoft.com/office/powerpoint/2010/main" val="194346628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The Basic NAT Issue (simple)</a:t>
            </a:r>
            <a:endParaRPr lang="en-US" dirty="0"/>
          </a:p>
        </p:txBody>
      </p:sp>
      <p:sp>
        <p:nvSpPr>
          <p:cNvPr id="4" name="Content Placeholder 2"/>
          <p:cNvSpPr txBox="1">
            <a:spLocks/>
          </p:cNvSpPr>
          <p:nvPr/>
        </p:nvSpPr>
        <p:spPr bwMode="gray">
          <a:xfrm>
            <a:off x="609440" y="1338944"/>
            <a:ext cx="10969943" cy="46482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200"/>
              </a:spcBef>
              <a:buClr>
                <a:schemeClr val="tx2"/>
              </a:buClr>
              <a:buFont typeface="Arial" pitchFamily="34" charset="0"/>
              <a:buChar char="•"/>
              <a:defRPr sz="2400" kern="1200">
                <a:solidFill>
                  <a:schemeClr val="bg1"/>
                </a:solidFill>
                <a:latin typeface="Arial" pitchFamily="34" charset="0"/>
                <a:ea typeface="+mn-ea"/>
                <a:cs typeface="Arial" pitchFamily="34" charset="0"/>
              </a:defRPr>
            </a:lvl1pPr>
            <a:lvl2pPr marL="533400" indent="-285750" algn="l" defTabSz="914400" rtl="0" eaLnBrk="1" latinLnBrk="0" hangingPunct="1">
              <a:lnSpc>
                <a:spcPct val="90000"/>
              </a:lnSpc>
              <a:spcBef>
                <a:spcPts val="600"/>
              </a:spcBef>
              <a:buClr>
                <a:schemeClr val="tx2"/>
              </a:buClr>
              <a:buFont typeface="Arial" pitchFamily="34" charset="0"/>
              <a:buChar char="−"/>
              <a:defRPr sz="2000" kern="1200">
                <a:solidFill>
                  <a:schemeClr val="accent5"/>
                </a:solidFill>
                <a:latin typeface="Arial" pitchFamily="34" charset="0"/>
                <a:ea typeface="+mn-ea"/>
                <a:cs typeface="Arial" pitchFamily="34" charset="0"/>
              </a:defRPr>
            </a:lvl2pPr>
            <a:lvl3pPr marL="857250" indent="-285750" algn="l" defTabSz="914400" rtl="0" eaLnBrk="1" latinLnBrk="0" hangingPunct="1">
              <a:lnSpc>
                <a:spcPct val="90000"/>
              </a:lnSpc>
              <a:spcBef>
                <a:spcPts val="600"/>
              </a:spcBef>
              <a:buClr>
                <a:schemeClr val="tx2"/>
              </a:buClr>
              <a:buFont typeface="Arial" pitchFamily="34" charset="0"/>
              <a:buChar char="−"/>
              <a:defRPr sz="1800" kern="1200">
                <a:solidFill>
                  <a:schemeClr val="accent5"/>
                </a:solidFill>
                <a:latin typeface="Arial" pitchFamily="34" charset="0"/>
                <a:ea typeface="+mn-ea"/>
                <a:cs typeface="Arial" pitchFamily="34" charset="0"/>
              </a:defRPr>
            </a:lvl3pPr>
            <a:lvl4pPr marL="10858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4pPr>
            <a:lvl5pPr marL="13144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fontAlgn="auto">
              <a:spcAft>
                <a:spcPts val="0"/>
              </a:spcAft>
              <a:buFontTx/>
              <a:buNone/>
            </a:pPr>
            <a:r>
              <a:rPr lang="en-US" altLang="en-US" sz="2000" dirty="0" smtClean="0"/>
              <a:t>NAT firewalls alter packet addresses on one side of the firewall, but don’t change the payload of the packets.</a:t>
            </a:r>
            <a:endParaRPr lang="en-US" altLang="en-US" sz="2000" dirty="0"/>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0942" y="2004106"/>
            <a:ext cx="8485188" cy="416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679624"/>
      </p:ext>
    </p:extLst>
  </p:cSld>
  <p:clrMapOvr>
    <a:masterClrMapping/>
  </p:clrMapOvr>
  <p:timing>
    <p:tnLst>
      <p:par>
        <p:cTn id="1" dur="indefinite" restart="never" nodeType="tmRoot"/>
      </p:par>
    </p:tnLst>
  </p:timing>
</p:sld>
</file>

<file path=ppt/theme/theme1.xml><?xml version="1.0" encoding="utf-8"?>
<a:theme xmlns:a="http://schemas.openxmlformats.org/drawingml/2006/main" name="Plcm_CorpPPT_Template_Shell_Public_090210_v05">
  <a:themeElements>
    <a:clrScheme name="Custom 1">
      <a:dk1>
        <a:srgbClr val="000000"/>
      </a:dk1>
      <a:lt1>
        <a:srgbClr val="FFFFFF"/>
      </a:lt1>
      <a:dk2>
        <a:srgbClr val="FF0000"/>
      </a:dk2>
      <a:lt2>
        <a:srgbClr val="737775"/>
      </a:lt2>
      <a:accent1>
        <a:srgbClr val="0490C7"/>
      </a:accent1>
      <a:accent2>
        <a:srgbClr val="004677"/>
      </a:accent2>
      <a:accent3>
        <a:srgbClr val="ABBD26"/>
      </a:accent3>
      <a:accent4>
        <a:srgbClr val="FFD520"/>
      </a:accent4>
      <a:accent5>
        <a:srgbClr val="780000"/>
      </a:accent5>
      <a:accent6>
        <a:srgbClr val="999B9E"/>
      </a:accent6>
      <a:hlink>
        <a:srgbClr val="0490C7"/>
      </a:hlink>
      <a:folHlink>
        <a:srgbClr val="4AC9FB"/>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C0C0C0"/>
        </a:solidFill>
        <a:ln w="9525" cap="flat" cmpd="sng" algn="ctr">
          <a:noFill/>
          <a:prstDash val="solid"/>
          <a:round/>
          <a:headEnd type="none" w="med" len="med"/>
          <a:tailEnd type="none" w="med" len="med"/>
        </a:ln>
        <a:effectLst/>
      </a:spPr>
      <a:bodyPr vert="horz" wrap="square" lIns="91440" tIns="45720" rIns="91440" bIns="45720" numCol="1" rtlCol="0" anchor="ctr" anchorCtr="0" compatLnSpc="1">
        <a:prstTxWarp prst="textNoShape">
          <a:avLst/>
        </a:prstTxWarp>
      </a:bodyPr>
      <a:lstStyle>
        <a:defPPr marL="0" marR="0" indent="0" algn="l" defTabSz="914400" rtl="0" eaLnBrk="0" fontAlgn="base" latinLnBrk="0" hangingPunct="0">
          <a:lnSpc>
            <a:spcPct val="100000"/>
          </a:lnSpc>
          <a:spcBef>
            <a:spcPct val="50000"/>
          </a:spcBef>
          <a:spcAft>
            <a:spcPct val="0"/>
          </a:spcAft>
          <a:buClrTx/>
          <a:buSzTx/>
          <a:buFontTx/>
          <a:buNone/>
          <a:tabLst/>
          <a:defRPr kumimoji="0" sz="2400" b="0" i="0" u="none" strike="noStrike" cap="none" normalizeH="0" baseline="0" dirty="0" err="1" smtClean="0">
            <a:ln>
              <a:noFill/>
            </a:ln>
            <a:solidFill>
              <a:schemeClr val="tx1"/>
            </a:solidFill>
            <a:effectLst/>
            <a:latin typeface="Arial" charset="0"/>
          </a:defRPr>
        </a:defPPr>
      </a:lstStyle>
    </a:spDef>
    <a:lnDef>
      <a:spPr bwMode="auto">
        <a:solidFill>
          <a:srgbClr val="C0C0C0"/>
        </a:solidFill>
        <a:ln w="9525" cap="flat" cmpd="sng" algn="ctr">
          <a:solidFill>
            <a:schemeClr val="tx2"/>
          </a:solidFill>
          <a:prstDash val="solid"/>
          <a:round/>
          <a:headEnd type="none" w="med" len="med"/>
          <a:tailEnd type="none" w="med" len="med"/>
        </a:ln>
        <a:effectLst/>
      </a:spPr>
      <a:bodyPr/>
      <a:lstStyle/>
    </a:lnDef>
    <a:txDef>
      <a:spPr>
        <a:noFill/>
      </a:spPr>
      <a:bodyPr wrap="square" lIns="0" tIns="0" rIns="0" bIns="0" rtlCol="0">
        <a:spAutoFit/>
      </a:bodyPr>
      <a:lstStyle>
        <a:defPPr>
          <a:defRPr dirty="0" err="1" smtClean="0"/>
        </a:defPPr>
      </a:lstStyle>
    </a:txDef>
  </a:objectDefaults>
  <a:extraClrSchemeLst>
    <a:extraClrScheme>
      <a:clrScheme name="Corp Public 080609.ct1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orp Public 080609.ct1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orp Public 080609.ct1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orp Public 080609.ct1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orp Public 080609.ct1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orp Public 080609.ct1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orp Public 080609.ct1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orp Public 080609.ct1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orp Public 080609.ct1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orp Public 080609.ct1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orp Public 080609.ct1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orp Public 080609.ct1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Polycom_Template_16x9LIGHT_D1">
  <a:themeElements>
    <a:clrScheme name="Polycom Light Palette">
      <a:dk1>
        <a:srgbClr val="D71920"/>
      </a:dk1>
      <a:lt1>
        <a:srgbClr val="637280"/>
      </a:lt1>
      <a:dk2>
        <a:srgbClr val="2E3844"/>
      </a:dk2>
      <a:lt2>
        <a:srgbClr val="DC740B"/>
      </a:lt2>
      <a:accent1>
        <a:srgbClr val="231F20"/>
      </a:accent1>
      <a:accent2>
        <a:srgbClr val="1062A8"/>
      </a:accent2>
      <a:accent3>
        <a:srgbClr val="DBDDDF"/>
      </a:accent3>
      <a:accent4>
        <a:srgbClr val="94A9BB"/>
      </a:accent4>
      <a:accent5>
        <a:srgbClr val="838F9B"/>
      </a:accent5>
      <a:accent6>
        <a:srgbClr val="8FC3EA"/>
      </a:accent6>
      <a:hlink>
        <a:srgbClr val="8FC3EA"/>
      </a:hlink>
      <a:folHlink>
        <a:srgbClr val="C7C8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accent3"/>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4AA30C25309DA4C9008807CF071747F" ma:contentTypeVersion="0" ma:contentTypeDescription="Create a new document." ma:contentTypeScope="" ma:versionID="6cfa3293a6e209ef2e6fd8bbf8f0f9b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F11550-3155-4A37-8C3D-1177E875E8C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25D9FC3-E15E-4D19-8969-80AC939956AD}">
  <ds:schemaRefs>
    <ds:schemaRef ds:uri="http://schemas.microsoft.com/office/2006/metadata/properties"/>
  </ds:schemaRefs>
</ds:datastoreItem>
</file>

<file path=customXml/itemProps3.xml><?xml version="1.0" encoding="utf-8"?>
<ds:datastoreItem xmlns:ds="http://schemas.openxmlformats.org/officeDocument/2006/customXml" ds:itemID="{89A6B033-0639-4A1F-97DC-12D9A9A3D28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Plcm_CorpPPT_Template_Shell_Public_090210_v05</Template>
  <TotalTime>7853</TotalTime>
  <Words>1514</Words>
  <Application>Microsoft Macintosh PowerPoint</Application>
  <PresentationFormat>Custom</PresentationFormat>
  <Paragraphs>411</Paragraphs>
  <Slides>41</Slides>
  <Notes>0</Notes>
  <HiddenSlides>0</HiddenSlides>
  <MMClips>0</MMClips>
  <ScaleCrop>false</ScaleCrop>
  <HeadingPairs>
    <vt:vector size="8" baseType="variant">
      <vt:variant>
        <vt:lpstr>Fonts Used</vt:lpstr>
      </vt:variant>
      <vt:variant>
        <vt:i4>4</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48" baseType="lpstr">
      <vt:lpstr>Symbol</vt:lpstr>
      <vt:lpstr>Wingdings</vt:lpstr>
      <vt:lpstr>黑体</vt:lpstr>
      <vt:lpstr>Arial</vt:lpstr>
      <vt:lpstr>Plcm_CorpPPT_Template_Shell_Public_090210_v05</vt:lpstr>
      <vt:lpstr>Polycom_Template_16x9LIGHT_D1</vt:lpstr>
      <vt:lpstr>Visio</vt:lpstr>
      <vt:lpstr>NAT and FW Traversal</vt:lpstr>
      <vt:lpstr>What’s NAT?</vt:lpstr>
      <vt:lpstr>Public and Private IP addresses</vt:lpstr>
      <vt:lpstr>Types of NAT</vt:lpstr>
      <vt:lpstr>Full Cone NAT</vt:lpstr>
      <vt:lpstr>Restricted Cone NAT</vt:lpstr>
      <vt:lpstr>Port-Restricted Cone NAT</vt:lpstr>
      <vt:lpstr>Symmetric NAT</vt:lpstr>
      <vt:lpstr>The Basic NAT Issue (simple)</vt:lpstr>
      <vt:lpstr>The Basic NAT Issue (realistic)</vt:lpstr>
      <vt:lpstr>Technologies to Resolve NAT issue</vt:lpstr>
      <vt:lpstr>STUN</vt:lpstr>
      <vt:lpstr>Basic STUN</vt:lpstr>
      <vt:lpstr>More Realistic STUN</vt:lpstr>
      <vt:lpstr>TURN</vt:lpstr>
      <vt:lpstr>TURN</vt:lpstr>
      <vt:lpstr>Turn Flow</vt:lpstr>
      <vt:lpstr>ICE</vt:lpstr>
      <vt:lpstr>ICE</vt:lpstr>
      <vt:lpstr>Sample illustration</vt:lpstr>
      <vt:lpstr>RPAD Topology</vt:lpstr>
      <vt:lpstr>RPAD Architecture</vt:lpstr>
      <vt:lpstr>RPAD Access Proxy</vt:lpstr>
      <vt:lpstr>Reverse Proxy for HTTPS</vt:lpstr>
      <vt:lpstr>Reverse Proxy for LDAP</vt:lpstr>
      <vt:lpstr>Reverse Proxy for XMPP</vt:lpstr>
      <vt:lpstr>RPAD SIP Traversal</vt:lpstr>
      <vt:lpstr>RPAD H.323 Traversal</vt:lpstr>
      <vt:lpstr>RPAD Media Traversal</vt:lpstr>
      <vt:lpstr>SIP Register</vt:lpstr>
      <vt:lpstr>External Call Enterprise</vt:lpstr>
      <vt:lpstr>Enterprise call External</vt:lpstr>
      <vt:lpstr>Trust B2B Scenario for SIP</vt:lpstr>
      <vt:lpstr>H.323 Traversal</vt:lpstr>
      <vt:lpstr>Trust B2B Scenario for H.323 </vt:lpstr>
      <vt:lpstr>HTTP Tunneling</vt:lpstr>
      <vt:lpstr>HTTP Tunneling(SIP signal over TLS)</vt:lpstr>
      <vt:lpstr>HTTP Tunneling(Media over TCP)</vt:lpstr>
      <vt:lpstr>ACL</vt:lpstr>
      <vt:lpstr>Two box TLS tunnel</vt:lpstr>
      <vt:lpstr>Thanks!</vt:lpstr>
    </vt:vector>
  </TitlesOfParts>
  <Company>Polycom, Inc.</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Room Series Overview May 2012</dc:title>
  <dc:subject>Polycom Corporate PPT Template Widescreen (16:9) Format</dc:subject>
  <dc:creator>Polycom, Inc.</dc:creator>
  <cp:keywords>Polycom, Corporate, PPT, Template, Widescreen, (16:9), Format</cp:keywords>
  <cp:lastModifiedBy>Chen, Shawn</cp:lastModifiedBy>
  <cp:revision>465</cp:revision>
  <dcterms:created xsi:type="dcterms:W3CDTF">2010-09-08T20:49:43Z</dcterms:created>
  <dcterms:modified xsi:type="dcterms:W3CDTF">2017-05-04T04:56:13Z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0x01010094AA30C25309DA4C9008807CF071747F</vt:lpwstr>
  </property>
</Properties>
</file>